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27"/>
  </p:notesMasterIdLst>
  <p:handoutMasterIdLst>
    <p:handoutMasterId r:id="rId28"/>
  </p:handoutMasterIdLst>
  <p:sldIdLst>
    <p:sldId id="256" r:id="rId5"/>
    <p:sldId id="408" r:id="rId6"/>
    <p:sldId id="292" r:id="rId7"/>
    <p:sldId id="353" r:id="rId8"/>
    <p:sldId id="424" r:id="rId9"/>
    <p:sldId id="367" r:id="rId10"/>
    <p:sldId id="393" r:id="rId11"/>
    <p:sldId id="358" r:id="rId12"/>
    <p:sldId id="442" r:id="rId13"/>
    <p:sldId id="360" r:id="rId14"/>
    <p:sldId id="374" r:id="rId15"/>
    <p:sldId id="443" r:id="rId16"/>
    <p:sldId id="456" r:id="rId17"/>
    <p:sldId id="455" r:id="rId18"/>
    <p:sldId id="369" r:id="rId19"/>
    <p:sldId id="370" r:id="rId20"/>
    <p:sldId id="372" r:id="rId21"/>
    <p:sldId id="375" r:id="rId22"/>
    <p:sldId id="376" r:id="rId23"/>
    <p:sldId id="385" r:id="rId24"/>
    <p:sldId id="468" r:id="rId25"/>
    <p:sldId id="268" r:id="rId26"/>
  </p:sldIdLst>
  <p:sldSz cx="9144000" cy="6858000" type="screen4x3"/>
  <p:notesSz cx="6858000" cy="9144000"/>
  <p:custDataLst>
    <p:tags r:id="rId3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CF9C"/>
    <a:srgbClr val="006600"/>
    <a:srgbClr val="004600"/>
    <a:srgbClr val="99FF99"/>
    <a:srgbClr val="0070C0"/>
    <a:srgbClr val="D2727F"/>
    <a:srgbClr val="003F00"/>
    <a:srgbClr val="8B0D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1"/>
    <p:restoredTop sz="94660"/>
  </p:normalViewPr>
  <p:slideViewPr>
    <p:cSldViewPr showGuides="1">
      <p:cViewPr varScale="1">
        <p:scale>
          <a:sx n="120" d="100"/>
          <a:sy n="120" d="100"/>
        </p:scale>
        <p:origin x="924" y="96"/>
      </p:cViewPr>
      <p:guideLst>
        <p:guide orient="horz" pos="2160"/>
        <p:guide pos="284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11E17FD-D9D3-4C19-82BC-3FFE81C60D9B}"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AD73D9F-7CA7-438E-98B5-D4BBE874F1E8}" type="slidenum">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2552FA8-5B81-47BF-B8DD-049C1EB472B1}" type="slidenum">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C5682E7-2052-4CDC-A7B1-5FBB1CE10B43}"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2pPr>
      <a:lvl3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3pPr>
      <a:lvl4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4pPr>
      <a:lvl5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Rectangle 3"/>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36B2546-E71B-4BE9-8B0E-EBCBEB58726D}"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2pPr>
      <a:lvl3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3pPr>
      <a:lvl4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4pPr>
      <a:lvl5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Rectangle 3"/>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4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3B3CF68-7DE5-43A4-84E8-8D09F66DDCDA}" type="slidenum">
              <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2pPr>
      <a:lvl3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3pPr>
      <a:lvl4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4pPr>
      <a:lvl5pPr algn="ctr" rtl="0" eaLnBrk="0" fontAlgn="base" hangingPunct="0">
        <a:spcBef>
          <a:spcPct val="0"/>
        </a:spcBef>
        <a:spcAft>
          <a:spcPct val="0"/>
        </a:spcAft>
        <a:defRPr sz="4400">
          <a:solidFill>
            <a:schemeClr val="tx2"/>
          </a:solidFill>
          <a:latin typeface="Cambria" panose="02040503050406030204" pitchFamily="18" charset="0"/>
          <a:ea typeface="华文行楷" panose="0201080004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3075" name="标题 3"/>
          <p:cNvSpPr>
            <a:spLocks noGrp="1"/>
          </p:cNvSpPr>
          <p:nvPr>
            <p:ph type="ctrTitle"/>
          </p:nvPr>
        </p:nvSpPr>
        <p:spPr>
          <a:xfrm>
            <a:off x="684213" y="1844675"/>
            <a:ext cx="7772400" cy="1470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800" b="0" i="0" u="none" strike="noStrike" kern="0" cap="none" spc="0" normalizeH="0" baseline="0" noProof="0" dirty="0">
                <a:ln>
                  <a:noFill/>
                </a:ln>
                <a:solidFill>
                  <a:schemeClr val="bg1"/>
                </a:solidFill>
                <a:effectLst/>
                <a:uLnTx/>
                <a:uFillTx/>
                <a:latin typeface="+mn-ea"/>
                <a:ea typeface="+mn-ea"/>
                <a:cs typeface="+mj-cs"/>
              </a:rPr>
              <a:t>2023</a:t>
            </a:r>
            <a:r>
              <a:rPr kumimoji="0" lang="zh-CN" altLang="zh-CN" sz="4800" b="0" i="0" u="none" strike="noStrike" kern="0" cap="none" spc="0" normalizeH="0" baseline="0" noProof="0" dirty="0">
                <a:ln>
                  <a:noFill/>
                </a:ln>
                <a:solidFill>
                  <a:schemeClr val="bg1"/>
                </a:solidFill>
                <a:effectLst/>
                <a:uLnTx/>
                <a:uFillTx/>
                <a:latin typeface="+mn-ea"/>
                <a:ea typeface="+mn-ea"/>
                <a:cs typeface="+mj-cs"/>
              </a:rPr>
              <a:t>年</a:t>
            </a:r>
            <a:r>
              <a:rPr kumimoji="0" lang="zh-CN" altLang="en-US" sz="4800" b="0" i="0" u="none" strike="noStrike" kern="0" cap="none" spc="0" normalizeH="0" baseline="0" noProof="0" dirty="0">
                <a:ln>
                  <a:noFill/>
                </a:ln>
                <a:solidFill>
                  <a:schemeClr val="bg1"/>
                </a:solidFill>
                <a:effectLst/>
                <a:uLnTx/>
                <a:uFillTx/>
                <a:latin typeface="+mn-ea"/>
                <a:ea typeface="+mn-ea"/>
                <a:cs typeface="+mj-cs"/>
              </a:rPr>
              <a:t>新生户籍迎新工作</a:t>
            </a:r>
            <a:endParaRPr kumimoji="0" lang="zh-CN" altLang="en-US" sz="4800" b="0" i="0" u="none" strike="noStrike" kern="0" cap="none" spc="0" normalizeH="0" baseline="0" noProof="0" dirty="0">
              <a:ln>
                <a:noFill/>
              </a:ln>
              <a:solidFill>
                <a:schemeClr val="bg1"/>
              </a:solidFill>
              <a:effectLst/>
              <a:uLnTx/>
              <a:uFillTx/>
              <a:latin typeface="+mn-ea"/>
              <a:ea typeface="+mn-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7186613"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户籍所需材料</a:t>
            </a: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本科生（校内升学）</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363" name="Rectangle 17"/>
          <p:cNvSpPr/>
          <p:nvPr/>
        </p:nvSpPr>
        <p:spPr>
          <a:xfrm>
            <a:off x="403225" y="1562100"/>
            <a:ext cx="8337550" cy="419989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2400" b="1" dirty="0">
                <a:solidFill>
                  <a:srgbClr val="FF0000"/>
                </a:solidFill>
                <a:latin typeface="宋体" panose="02010600030101010101" pitchFamily="2" charset="-122"/>
                <a:ea typeface="宋体" panose="02010600030101010101" pitchFamily="2" charset="-122"/>
                <a:sym typeface="+mn-ea"/>
              </a:rPr>
              <a:t>  </a:t>
            </a:r>
            <a:r>
              <a:rPr lang="zh-CN" altLang="zh-CN" sz="2400" b="1" dirty="0" smtClean="0">
                <a:latin typeface="宋体" panose="02010600030101010101" pitchFamily="2" charset="-122"/>
                <a:ea typeface="宋体" panose="02010600030101010101" pitchFamily="2" charset="-122"/>
                <a:sym typeface="+mn-ea"/>
              </a:rPr>
              <a:t>对于</a:t>
            </a:r>
            <a:r>
              <a:rPr lang="zh-CN" altLang="zh-CN" sz="2400" b="1" dirty="0">
                <a:solidFill>
                  <a:srgbClr val="FF0000"/>
                </a:solidFill>
                <a:latin typeface="宋体" panose="02010600030101010101" pitchFamily="2" charset="-122"/>
                <a:ea typeface="宋体" panose="02010600030101010101" pitchFamily="2" charset="-122"/>
                <a:sym typeface="+mn-ea"/>
              </a:rPr>
              <a:t>户口已在学校集体户升入本校读研的同学</a:t>
            </a:r>
            <a:r>
              <a:rPr lang="zh-CN" altLang="zh-CN" sz="2400" b="1" dirty="0">
                <a:latin typeface="宋体" panose="02010600030101010101" pitchFamily="2" charset="-122"/>
                <a:ea typeface="宋体" panose="02010600030101010101" pitchFamily="2" charset="-122"/>
                <a:sym typeface="+mn-ea"/>
              </a:rPr>
              <a:t>，各院系按以下顺序整理</a:t>
            </a:r>
            <a:r>
              <a:rPr lang="en-US" altLang="en-US" sz="2400" b="1" dirty="0">
                <a:solidFill>
                  <a:srgbClr val="FF0000"/>
                </a:solidFill>
                <a:latin typeface="Arial" panose="020B0604020202020204" pitchFamily="34" charset="0"/>
                <a:ea typeface="宋体" panose="02010600030101010101" pitchFamily="2" charset="-122"/>
                <a:sym typeface="+mn-ea"/>
              </a:rPr>
              <a:t>装订</a:t>
            </a:r>
            <a:r>
              <a:rPr lang="zh-CN" altLang="zh-CN" sz="2400" b="1" dirty="0">
                <a:latin typeface="宋体" panose="02010600030101010101" pitchFamily="2" charset="-122"/>
                <a:ea typeface="宋体" panose="02010600030101010101" pitchFamily="2" charset="-122"/>
                <a:sym typeface="+mn-ea"/>
              </a:rPr>
              <a:t>入户资料：</a:t>
            </a:r>
            <a:endParaRPr lang="zh-CN" altLang="zh-CN"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2000" b="1" dirty="0">
                <a:latin typeface="宋体" panose="02010600030101010101" pitchFamily="2" charset="-122"/>
                <a:ea typeface="宋体" panose="02010600030101010101" pitchFamily="2" charset="-122"/>
                <a:sym typeface="+mn-ea"/>
              </a:rPr>
              <a:t> ①录取通知书复印件</a:t>
            </a:r>
            <a:r>
              <a:rPr lang="en-US" altLang="zh-CN" sz="2000" b="1" dirty="0">
                <a:latin typeface="宋体" panose="02010600030101010101" pitchFamily="2" charset="-122"/>
                <a:ea typeface="宋体" panose="02010600030101010101" pitchFamily="2" charset="-122"/>
                <a:sym typeface="+mn-ea"/>
              </a:rPr>
              <a:t>2</a:t>
            </a:r>
            <a:r>
              <a:rPr lang="zh-CN" altLang="zh-CN" sz="2000" b="1" dirty="0">
                <a:latin typeface="宋体" panose="02010600030101010101" pitchFamily="2" charset="-122"/>
                <a:ea typeface="宋体" panose="02010600030101010101" pitchFamily="2" charset="-122"/>
                <a:sym typeface="+mn-ea"/>
              </a:rPr>
              <a:t>份（</a:t>
            </a:r>
            <a:r>
              <a:rPr lang="zh-CN" altLang="en-US" sz="2000" b="1" dirty="0" smtClean="0">
                <a:latin typeface="宋体" panose="02010600030101010101" pitchFamily="2" charset="-122"/>
                <a:ea typeface="宋体" panose="02010600030101010101" pitchFamily="2" charset="-122"/>
                <a:sym typeface="+mn-ea"/>
              </a:rPr>
              <a:t>并注明</a:t>
            </a:r>
            <a:r>
              <a:rPr lang="zh-CN" altLang="zh-CN" sz="2000" b="1" dirty="0" smtClean="0">
                <a:latin typeface="宋体" panose="02010600030101010101" pitchFamily="2" charset="-122"/>
                <a:ea typeface="宋体" panose="02010600030101010101" pitchFamily="2" charset="-122"/>
                <a:sym typeface="华文行楷" panose="02010800040101010101" pitchFamily="2" charset="-122"/>
              </a:rPr>
              <a:t>联系</a:t>
            </a:r>
            <a:r>
              <a:rPr lang="zh-CN" altLang="zh-CN" sz="2000" b="1" dirty="0">
                <a:latin typeface="宋体" panose="02010600030101010101" pitchFamily="2" charset="-122"/>
                <a:ea typeface="宋体" panose="02010600030101010101" pitchFamily="2" charset="-122"/>
                <a:sym typeface="华文行楷" panose="02010800040101010101" pitchFamily="2" charset="-122"/>
              </a:rPr>
              <a:t>方式、身高和血型，血型不清楚的写</a:t>
            </a:r>
            <a:r>
              <a:rPr lang="zh-CN" altLang="zh-CN" sz="2000" b="1" dirty="0" smtClean="0">
                <a:latin typeface="宋体" panose="02010600030101010101" pitchFamily="2" charset="-122"/>
                <a:ea typeface="宋体" panose="02010600030101010101" pitchFamily="2" charset="-122"/>
                <a:sym typeface="华文行楷" panose="02010800040101010101" pitchFamily="2" charset="-122"/>
              </a:rPr>
              <a:t>“血型不详”</a:t>
            </a:r>
            <a:r>
              <a:rPr lang="zh-CN" altLang="en-US" sz="2000" b="1" dirty="0" smtClean="0">
                <a:latin typeface="宋体" panose="02010600030101010101" pitchFamily="2" charset="-122"/>
                <a:ea typeface="宋体" panose="02010600030101010101" pitchFamily="2" charset="-122"/>
                <a:sym typeface="+mn-ea"/>
              </a:rPr>
              <a:t>）</a:t>
            </a:r>
            <a:r>
              <a:rPr lang="zh-CN" altLang="zh-CN" sz="2000" b="1" dirty="0">
                <a:latin typeface="宋体" panose="02010600030101010101" pitchFamily="2" charset="-122"/>
                <a:ea typeface="宋体" panose="02010600030101010101" pitchFamily="2" charset="-122"/>
                <a:sym typeface="+mn-ea"/>
              </a:rPr>
              <a:t>；</a:t>
            </a:r>
            <a:endParaRPr lang="zh-CN" altLang="zh-CN" sz="20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2000" b="1" dirty="0">
                <a:latin typeface="宋体" panose="02010600030101010101" pitchFamily="2" charset="-122"/>
                <a:ea typeface="宋体" panose="02010600030101010101" pitchFamily="2" charset="-122"/>
                <a:sym typeface="+mn-ea"/>
              </a:rPr>
              <a:t> ②身份证正反面复印件1份（用铅笔在右上角注明“原校区+原学院+原年级+联系方式，联系方式要求必须写本人号码）。</a:t>
            </a:r>
            <a:r>
              <a:rPr lang="en-US" altLang="zh-CN" sz="2000" b="1" dirty="0">
                <a:latin typeface="宋体" panose="02010600030101010101" pitchFamily="2" charset="-122"/>
                <a:ea typeface="宋体" panose="02010600030101010101" pitchFamily="2" charset="-122"/>
                <a:sym typeface="+mn-ea"/>
              </a:rPr>
              <a:t> </a:t>
            </a:r>
            <a:endParaRPr lang="en-US" altLang="zh-CN" sz="20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en-US" altLang="zh-CN" sz="2000" b="1" dirty="0">
                <a:latin typeface="宋体" panose="02010600030101010101" pitchFamily="2" charset="-122"/>
                <a:ea typeface="宋体" panose="02010600030101010101" pitchFamily="2" charset="-122"/>
                <a:sym typeface="+mn-ea"/>
              </a:rPr>
              <a:t> </a:t>
            </a:r>
            <a:r>
              <a:rPr lang="zh-CN" altLang="zh-CN" sz="2000" b="1" dirty="0" smtClean="0">
                <a:ea typeface="宋体" panose="02010600030101010101" pitchFamily="2" charset="-122"/>
                <a:sym typeface="华文行楷" panose="02010800040101010101" pitchFamily="2" charset="-122"/>
              </a:rPr>
              <a:t>③</a:t>
            </a:r>
            <a:r>
              <a:rPr lang="zh-CN" altLang="en-US" sz="2000" b="1" dirty="0" smtClean="0">
                <a:solidFill>
                  <a:srgbClr val="FF0000"/>
                </a:solidFill>
                <a:latin typeface="宋体" panose="02010600030101010101" pitchFamily="2" charset="-122"/>
                <a:ea typeface="宋体" panose="02010600030101010101" pitchFamily="2" charset="-122"/>
                <a:sym typeface="华文行楷" panose="02010800040101010101" pitchFamily="2" charset="-122"/>
              </a:rPr>
              <a:t>由</a:t>
            </a:r>
            <a:r>
              <a:rPr lang="zh-CN" altLang="en-US"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其他校区升学深圳校区还需要提交广东深圳居民身份证数字相片采集回执1份。</a:t>
            </a:r>
            <a:endParaRPr lang="zh-CN" altLang="zh-CN" sz="20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2225" y="723900"/>
            <a:ext cx="8410575" cy="769938"/>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户籍所需材料</a:t>
            </a: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研究生（广东省内迁移）</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387" name="Rectangle 17"/>
          <p:cNvSpPr/>
          <p:nvPr/>
        </p:nvSpPr>
        <p:spPr>
          <a:xfrm>
            <a:off x="403225" y="1493838"/>
            <a:ext cx="8510588" cy="439991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1600" b="1" dirty="0" smtClean="0">
                <a:solidFill>
                  <a:schemeClr val="tx2"/>
                </a:solidFill>
                <a:latin typeface="宋体" panose="02010600030101010101" pitchFamily="2" charset="-122"/>
                <a:ea typeface="宋体" panose="02010600030101010101" pitchFamily="2" charset="-122"/>
                <a:sym typeface="+mn-ea"/>
              </a:rPr>
              <a:t> </a:t>
            </a:r>
            <a:r>
              <a:rPr lang="zh-CN" altLang="zh-CN" sz="2000" b="1" dirty="0" smtClean="0">
                <a:solidFill>
                  <a:schemeClr val="tx2"/>
                </a:solidFill>
                <a:latin typeface="宋体" panose="02010600030101010101" pitchFamily="2" charset="-122"/>
                <a:ea typeface="宋体" panose="02010600030101010101" pitchFamily="2" charset="-122"/>
                <a:sym typeface="+mn-ea"/>
              </a:rPr>
              <a:t>按</a:t>
            </a:r>
            <a:r>
              <a:rPr lang="zh-CN" altLang="zh-CN" sz="2000" b="1" dirty="0">
                <a:solidFill>
                  <a:schemeClr val="tx2"/>
                </a:solidFill>
                <a:latin typeface="宋体" panose="02010600030101010101" pitchFamily="2" charset="-122"/>
                <a:ea typeface="宋体" panose="02010600030101010101" pitchFamily="2" charset="-122"/>
                <a:sym typeface="+mn-ea"/>
              </a:rPr>
              <a:t>以下顺序整理</a:t>
            </a:r>
            <a:r>
              <a:rPr lang="en-US" altLang="en-US" sz="2000" b="1" dirty="0">
                <a:solidFill>
                  <a:srgbClr val="FF0000"/>
                </a:solidFill>
                <a:latin typeface="Arial" panose="020B0604020202020204" pitchFamily="34" charset="0"/>
                <a:ea typeface="宋体" panose="02010600030101010101" pitchFamily="2" charset="-122"/>
                <a:sym typeface="+mn-ea"/>
              </a:rPr>
              <a:t>装订</a:t>
            </a:r>
            <a:r>
              <a:rPr lang="zh-CN" altLang="zh-CN" sz="2000" b="1" dirty="0">
                <a:solidFill>
                  <a:schemeClr val="tx2"/>
                </a:solidFill>
                <a:latin typeface="宋体" panose="02010600030101010101" pitchFamily="2" charset="-122"/>
                <a:ea typeface="宋体" panose="02010600030101010101" pitchFamily="2" charset="-122"/>
                <a:sym typeface="+mn-ea"/>
              </a:rPr>
              <a:t>入户资料（</a:t>
            </a:r>
            <a:r>
              <a:rPr lang="zh-CN" altLang="zh-CN" sz="2000" b="1" dirty="0">
                <a:latin typeface="宋体" panose="02010600030101010101" pitchFamily="2" charset="-122"/>
                <a:ea typeface="宋体" panose="02010600030101010101" pitchFamily="2" charset="-122"/>
                <a:sym typeface="+mn-ea"/>
              </a:rPr>
              <a:t>复印均用</a:t>
            </a:r>
            <a:r>
              <a:rPr lang="en-US" altLang="zh-CN" sz="2000" b="1" dirty="0">
                <a:latin typeface="宋体" panose="02010600030101010101" pitchFamily="2" charset="-122"/>
                <a:ea typeface="宋体" panose="02010600030101010101" pitchFamily="2" charset="-122"/>
                <a:sym typeface="+mn-ea"/>
              </a:rPr>
              <a:t>A4</a:t>
            </a:r>
            <a:r>
              <a:rPr lang="zh-CN" altLang="en-US" sz="2000" b="1" dirty="0">
                <a:latin typeface="宋体" panose="02010600030101010101" pitchFamily="2" charset="-122"/>
                <a:ea typeface="宋体" panose="02010600030101010101" pitchFamily="2" charset="-122"/>
                <a:sym typeface="+mn-ea"/>
              </a:rPr>
              <a:t>纸</a:t>
            </a:r>
            <a:r>
              <a:rPr lang="zh-CN" altLang="zh-CN" sz="2000" b="1" dirty="0">
                <a:solidFill>
                  <a:schemeClr val="tx2"/>
                </a:solidFill>
                <a:latin typeface="宋体" panose="02010600030101010101" pitchFamily="2" charset="-122"/>
                <a:ea typeface="宋体" panose="02010600030101010101" pitchFamily="2" charset="-122"/>
                <a:sym typeface="+mn-ea"/>
              </a:rPr>
              <a:t>）：</a:t>
            </a:r>
            <a:endParaRPr lang="zh-CN" altLang="zh-CN" sz="2000" b="1" dirty="0">
              <a:solidFill>
                <a:schemeClr val="tx2"/>
              </a:solidFill>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a:solidFill>
                  <a:srgbClr val="FF0000"/>
                </a:solidFill>
                <a:latin typeface="宋体" panose="02010600030101010101" pitchFamily="2" charset="-122"/>
                <a:ea typeface="宋体" panose="02010600030101010101" pitchFamily="2" charset="-122"/>
                <a:sym typeface="+mn-ea"/>
              </a:rPr>
              <a:t>省内和省外迁移资料分开整理</a:t>
            </a:r>
            <a:r>
              <a:rPr lang="zh-CN" altLang="zh-CN" sz="1600" b="1" dirty="0">
                <a:solidFill>
                  <a:schemeClr val="tx2"/>
                </a:solidFill>
                <a:latin typeface="宋体" panose="02010600030101010101" pitchFamily="2" charset="-122"/>
                <a:ea typeface="宋体" panose="02010600030101010101" pitchFamily="2" charset="-122"/>
                <a:sym typeface="+mn-ea"/>
              </a:rPr>
              <a:t>。</a:t>
            </a:r>
            <a:endParaRPr lang="zh-CN" altLang="zh-CN" sz="1600" b="1" dirty="0">
              <a:solidFill>
                <a:schemeClr val="tx2"/>
              </a:solidFill>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①户口本原件、首页和个人页复印件（或《户口迁移证》</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原件）1份； </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②《录取通知书》复印件1份(在复印件上注明联系方式、身高和血型，血型不清楚的写“血型不详)；</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身份证复印件1</a:t>
            </a:r>
            <a:r>
              <a:rPr lang="zh-CN" altLang="zh-CN" sz="1600" b="1" dirty="0">
                <a:latin typeface="宋体" panose="02010600030101010101" pitchFamily="2" charset="-122"/>
                <a:ea typeface="宋体" panose="02010600030101010101" pitchFamily="2" charset="-122"/>
                <a:sym typeface="华文行楷" panose="02010800040101010101" pitchFamily="2" charset="-122"/>
              </a:rPr>
              <a:t>份（正反面复印在同一面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无需提供身份证</a:t>
            </a:r>
            <a:r>
              <a:rPr lang="zh-CN" altLang="en-US" sz="1600" b="1" dirty="0" smtClean="0">
                <a:latin typeface="宋体" panose="02010600030101010101" pitchFamily="2" charset="-122"/>
                <a:ea typeface="宋体" panose="02010600030101010101" pitchFamily="2" charset="-122"/>
                <a:sym typeface="华文行楷" panose="02010800040101010101" pitchFamily="2" charset="-122"/>
              </a:rPr>
              <a:t>原件）；</a:t>
            </a:r>
            <a:endParaRPr lang="en-US" altLang="zh-CN" sz="1600" b="1" dirty="0" smtClean="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④</a:t>
            </a:r>
            <a:r>
              <a:rPr lang="zh-CN" altLang="zh-CN" sz="1600" b="1" dirty="0">
                <a:latin typeface="宋体" panose="02010600030101010101" pitchFamily="2" charset="-122"/>
                <a:ea typeface="宋体" panose="02010600030101010101" pitchFamily="2" charset="-122"/>
                <a:sym typeface="华文行楷" panose="02010800040101010101" pitchFamily="2" charset="-122"/>
              </a:rPr>
              <a:t>已婚的需提供结婚证复印件</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r>
              <a:rPr lang="zh-CN" altLang="zh-CN" sz="1600" b="1" dirty="0" smtClean="0">
                <a:solidFill>
                  <a:srgbClr val="FF0000"/>
                </a:solidFill>
                <a:latin typeface="宋体" panose="02010600030101010101" pitchFamily="2" charset="-122"/>
                <a:ea typeface="宋体" panose="02010600030101010101" pitchFamily="2" charset="-122"/>
                <a:sym typeface="华文行楷" panose="02010800040101010101" pitchFamily="2" charset="-122"/>
              </a:rPr>
              <a:t>需</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提供结婚证第一页、第二页和最后一页复印件</a:t>
            </a:r>
            <a:r>
              <a:rPr lang="zh-CN" altLang="zh-CN" sz="1600" b="1" dirty="0">
                <a:latin typeface="宋体" panose="02010600030101010101" pitchFamily="2" charset="-122"/>
                <a:ea typeface="宋体" panose="02010600030101010101" pitchFamily="2" charset="-122"/>
                <a:sym typeface="华文行楷" panose="02010800040101010101" pitchFamily="2" charset="-122"/>
              </a:rPr>
              <a:t>）；</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⑤</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广东</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深圳</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居民身份证数字相片采集回执</a:t>
            </a:r>
            <a:r>
              <a:rPr lang="en-US"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1</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份</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endParaRPr lang="zh-CN" altLang="zh-CN" sz="1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endParaRPr lang="zh-CN" altLang="zh-CN" sz="14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2225" y="723900"/>
            <a:ext cx="8410575" cy="769938"/>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户籍所需材料</a:t>
            </a: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研究生（广东省外迁移）</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7411" name="Rectangle 17"/>
          <p:cNvSpPr/>
          <p:nvPr/>
        </p:nvSpPr>
        <p:spPr>
          <a:xfrm>
            <a:off x="403225" y="1493838"/>
            <a:ext cx="8510588" cy="56007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 </a:t>
            </a:r>
            <a:r>
              <a:rPr lang="zh-CN" altLang="zh-CN" sz="2000" b="1" dirty="0" smtClean="0">
                <a:solidFill>
                  <a:schemeClr val="tx2"/>
                </a:solidFill>
                <a:latin typeface="宋体" panose="02010600030101010101" pitchFamily="2" charset="-122"/>
                <a:ea typeface="宋体" panose="02010600030101010101" pitchFamily="2" charset="-122"/>
                <a:sym typeface="华文行楷" panose="02010800040101010101" pitchFamily="2" charset="-122"/>
              </a:rPr>
              <a:t>按</a:t>
            </a:r>
            <a:r>
              <a:rPr lang="zh-CN" altLang="zh-CN" sz="2000" b="1" dirty="0">
                <a:solidFill>
                  <a:schemeClr val="tx2"/>
                </a:solidFill>
                <a:latin typeface="宋体" panose="02010600030101010101" pitchFamily="2" charset="-122"/>
                <a:ea typeface="宋体" panose="02010600030101010101" pitchFamily="2" charset="-122"/>
                <a:sym typeface="华文行楷" panose="02010800040101010101" pitchFamily="2" charset="-122"/>
              </a:rPr>
              <a:t>以下顺序整理</a:t>
            </a:r>
            <a:r>
              <a:rPr lang="en-US" altLang="en-US" sz="2000" b="1" dirty="0">
                <a:solidFill>
                  <a:srgbClr val="FF0000"/>
                </a:solidFill>
                <a:latin typeface="Arial" panose="020B0604020202020204" pitchFamily="34" charset="0"/>
                <a:ea typeface="宋体" panose="02010600030101010101" pitchFamily="2" charset="-122"/>
              </a:rPr>
              <a:t>装订</a:t>
            </a:r>
            <a:r>
              <a:rPr lang="zh-CN" altLang="zh-CN" sz="2000" b="1" dirty="0">
                <a:solidFill>
                  <a:schemeClr val="tx2"/>
                </a:solidFill>
                <a:latin typeface="宋体" panose="02010600030101010101" pitchFamily="2" charset="-122"/>
                <a:ea typeface="宋体" panose="02010600030101010101" pitchFamily="2" charset="-122"/>
                <a:sym typeface="华文行楷" panose="02010800040101010101" pitchFamily="2" charset="-122"/>
              </a:rPr>
              <a:t>入户资料（</a:t>
            </a:r>
            <a:r>
              <a:rPr lang="zh-CN" altLang="zh-CN" sz="2000" b="1" dirty="0">
                <a:latin typeface="宋体" panose="02010600030101010101" pitchFamily="2" charset="-122"/>
                <a:ea typeface="宋体" panose="02010600030101010101" pitchFamily="2" charset="-122"/>
                <a:sym typeface="+mn-ea"/>
              </a:rPr>
              <a:t>复印均用</a:t>
            </a:r>
            <a:r>
              <a:rPr lang="en-US" altLang="zh-CN" sz="2000" b="1" dirty="0">
                <a:latin typeface="宋体" panose="02010600030101010101" pitchFamily="2" charset="-122"/>
                <a:ea typeface="宋体" panose="02010600030101010101" pitchFamily="2" charset="-122"/>
                <a:sym typeface="+mn-ea"/>
              </a:rPr>
              <a:t>A4</a:t>
            </a:r>
            <a:r>
              <a:rPr lang="zh-CN" altLang="en-US" sz="2000" b="1" dirty="0">
                <a:latin typeface="宋体" panose="02010600030101010101" pitchFamily="2" charset="-122"/>
                <a:ea typeface="宋体" panose="02010600030101010101" pitchFamily="2" charset="-122"/>
                <a:sym typeface="+mn-ea"/>
              </a:rPr>
              <a:t>纸</a:t>
            </a:r>
            <a:r>
              <a:rPr lang="zh-CN" altLang="zh-CN" sz="2000" b="1" dirty="0">
                <a:solidFill>
                  <a:schemeClr val="tx2"/>
                </a:solidFill>
                <a:latin typeface="宋体" panose="02010600030101010101" pitchFamily="2" charset="-122"/>
                <a:ea typeface="宋体" panose="02010600030101010101" pitchFamily="2" charset="-122"/>
                <a:sym typeface="华文行楷" panose="02010800040101010101" pitchFamily="2" charset="-122"/>
              </a:rPr>
              <a:t>）：</a:t>
            </a:r>
            <a:endParaRPr lang="zh-CN" altLang="zh-CN" sz="2000" b="1" dirty="0">
              <a:solidFill>
                <a:schemeClr val="tx2"/>
              </a:solidFill>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①《户口迁移证》</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原件1</a:t>
            </a:r>
            <a:r>
              <a:rPr lang="zh-CN" altLang="zh-CN" sz="1600" b="1" dirty="0">
                <a:latin typeface="宋体" panose="02010600030101010101" pitchFamily="2" charset="-122"/>
                <a:ea typeface="宋体" panose="02010600030101010101" pitchFamily="2" charset="-122"/>
                <a:sym typeface="华文行楷" panose="02010800040101010101" pitchFamily="2" charset="-122"/>
              </a:rPr>
              <a:t>份；</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②《录取通知书》复印件1份(在复印件上注明联系方式、身高和血型，血型不清楚的写“血型不详”)；</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身份证复印件1</a:t>
            </a:r>
            <a:r>
              <a:rPr lang="zh-CN" altLang="zh-CN" sz="1600" b="1" dirty="0">
                <a:latin typeface="宋体" panose="02010600030101010101" pitchFamily="2" charset="-122"/>
                <a:ea typeface="宋体" panose="02010600030101010101" pitchFamily="2" charset="-122"/>
                <a:sym typeface="华文行楷" panose="02010800040101010101" pitchFamily="2" charset="-122"/>
              </a:rPr>
              <a:t>份（正反面复印在同一面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无需提供身份证</a:t>
            </a:r>
            <a:r>
              <a:rPr lang="zh-CN" altLang="en-US" sz="1600" b="1" dirty="0" smtClean="0">
                <a:latin typeface="宋体" panose="02010600030101010101" pitchFamily="2" charset="-122"/>
                <a:ea typeface="宋体" panose="02010600030101010101" pitchFamily="2" charset="-122"/>
                <a:sym typeface="华文行楷" panose="02010800040101010101" pitchFamily="2" charset="-122"/>
              </a:rPr>
              <a:t>原件）</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④已婚的需提供结婚证</a:t>
            </a:r>
            <a:r>
              <a:rPr lang="zh-CN" altLang="zh-CN" sz="1600" b="1" dirty="0">
                <a:latin typeface="宋体" panose="02010600030101010101" pitchFamily="2" charset="-122"/>
                <a:ea typeface="宋体" panose="02010600030101010101" pitchFamily="2" charset="-122"/>
                <a:sym typeface="华文行楷" panose="02010800040101010101" pitchFamily="2" charset="-122"/>
              </a:rPr>
              <a:t>复印件（</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需提供结婚证第一页、第二页和最后一页复印件</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smtClean="0">
                <a:latin typeface="宋体" panose="02010600030101010101" pitchFamily="2" charset="-122"/>
                <a:ea typeface="宋体" panose="02010600030101010101" pitchFamily="2" charset="-122"/>
                <a:sym typeface="华文行楷" panose="02010800040101010101" pitchFamily="2" charset="-122"/>
              </a:rPr>
              <a:t>。</a:t>
            </a:r>
            <a:endParaRPr lang="en-US" altLang="zh-CN" sz="1600" b="1" dirty="0" smtClean="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⑤</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广东</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深圳</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居民身份证数字相片采集回执</a:t>
            </a:r>
            <a:r>
              <a:rPr lang="en-US"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1</a:t>
            </a:r>
            <a:r>
              <a:rPr lang="zh-CN" altLang="en-US" sz="1600" b="1" dirty="0" smtClean="0">
                <a:solidFill>
                  <a:srgbClr val="FF0000"/>
                </a:solidFill>
                <a:latin typeface="宋体" panose="02010600030101010101" pitchFamily="2" charset="-122"/>
                <a:ea typeface="宋体" panose="02010600030101010101" pitchFamily="2" charset="-122"/>
                <a:sym typeface="华文行楷" panose="02010800040101010101" pitchFamily="2" charset="-122"/>
              </a:rPr>
              <a:t>份。</a:t>
            </a:r>
            <a:endParaRPr lang="en-US" altLang="zh-CN" sz="1600" b="1" dirty="0" smtClean="0">
              <a:solidFill>
                <a:srgbClr val="FF0000"/>
              </a:solidFill>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endParaRPr lang="en-US"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endParaRPr>
          </a:p>
          <a:p>
            <a:pPr marL="0" indent="0" eaLnBrk="1" hangingPunct="1">
              <a:lnSpc>
                <a:spcPct val="150000"/>
              </a:lnSpc>
              <a:spcBef>
                <a:spcPct val="0"/>
              </a:spcBef>
              <a:spcAft>
                <a:spcPts val="600"/>
              </a:spcAft>
              <a:buNone/>
            </a:pPr>
            <a:r>
              <a:rPr lang="zh-CN" altLang="en-US" sz="1600" b="1" dirty="0">
                <a:latin typeface="宋体" panose="02010600030101010101" pitchFamily="2" charset="-122"/>
                <a:ea typeface="宋体" panose="02010600030101010101" pitchFamily="2" charset="-122"/>
                <a:sym typeface="华文行楷" panose="02010800040101010101" pitchFamily="2" charset="-122"/>
              </a:rPr>
              <a:t>原籍为海南省、福建省、广西壮族自治区等省份的新生，满足拟落户校区（园）一站式迁移要求的迁移户口者对照各校区（园）广东省内迁移无法办理</a:t>
            </a:r>
            <a:r>
              <a:rPr lang="en-US" altLang="zh-CN" sz="1600" b="1" dirty="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户口迁移证</a:t>
            </a:r>
            <a:r>
              <a:rPr lang="en-US" altLang="zh-CN" sz="1600" b="1" dirty="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的情形，准备相应材料（具体材料以各校区（园）辖区公安机关要求为准，请提前致电各校区（园）保卫办确认）。</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1">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身份证相片采集</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样板</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18435" name="文本框 2"/>
          <p:cNvSpPr txBox="1"/>
          <p:nvPr/>
        </p:nvSpPr>
        <p:spPr>
          <a:xfrm>
            <a:off x="395288" y="5732463"/>
            <a:ext cx="5761037" cy="46196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4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广东</a:t>
            </a:r>
            <a:r>
              <a:rPr lang="zh-CN" altLang="zh-CN" sz="24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深圳</a:t>
            </a:r>
            <a:r>
              <a:rPr lang="zh-CN" altLang="en-US" sz="24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居民身份证数字相片采集回执</a:t>
            </a:r>
            <a:endParaRPr lang="zh-CN" altLang="en-US" sz="2400" b="1" dirty="0">
              <a:solidFill>
                <a:srgbClr val="FF0000"/>
              </a:solidFill>
              <a:latin typeface="微软雅黑" panose="020B0503020204020204" charset="-122"/>
              <a:ea typeface="微软雅黑" panose="020B0503020204020204" charset="-122"/>
              <a:sym typeface="华文行楷" panose="02010800040101010101" pitchFamily="2" charset="-122"/>
            </a:endParaRPr>
          </a:p>
        </p:txBody>
      </p:sp>
      <p:pic>
        <p:nvPicPr>
          <p:cNvPr id="18436" name="图片 2"/>
          <p:cNvPicPr>
            <a:picLocks noChangeAspect="1"/>
          </p:cNvPicPr>
          <p:nvPr/>
        </p:nvPicPr>
        <p:blipFill>
          <a:blip r:embed="rId1"/>
          <a:stretch>
            <a:fillRect/>
          </a:stretch>
        </p:blipFill>
        <p:spPr>
          <a:xfrm>
            <a:off x="971550" y="1557338"/>
            <a:ext cx="3671888" cy="4214812"/>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户口迁移证样板</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pic>
        <p:nvPicPr>
          <p:cNvPr id="19459" name="图片 1"/>
          <p:cNvPicPr>
            <a:picLocks noChangeAspect="1"/>
          </p:cNvPicPr>
          <p:nvPr/>
        </p:nvPicPr>
        <p:blipFill>
          <a:blip r:embed="rId1"/>
          <a:stretch>
            <a:fillRect/>
          </a:stretch>
        </p:blipFill>
        <p:spPr>
          <a:xfrm>
            <a:off x="1103313" y="1835150"/>
            <a:ext cx="3748087" cy="4108450"/>
          </a:xfrm>
          <a:prstGeom prst="rect">
            <a:avLst/>
          </a:prstGeom>
          <a:noFill/>
          <a:ln w="28575" cap="flat" cmpd="sng">
            <a:solidFill>
              <a:srgbClr val="89A4A7"/>
            </a:solidFill>
            <a:prstDash val="solid"/>
            <a:round/>
            <a:headEnd type="none" w="med" len="med"/>
            <a:tailEnd type="none" w="med" len="med"/>
          </a:ln>
        </p:spPr>
      </p:pic>
      <p:sp>
        <p:nvSpPr>
          <p:cNvPr id="19460" name="文本框 2"/>
          <p:cNvSpPr txBox="1"/>
          <p:nvPr/>
        </p:nvSpPr>
        <p:spPr>
          <a:xfrm>
            <a:off x="823913" y="5772150"/>
            <a:ext cx="2897187"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dirty="0">
                <a:solidFill>
                  <a:srgbClr val="FF0000"/>
                </a:solidFill>
                <a:latin typeface="微软雅黑" panose="020B0503020204020204" charset="-122"/>
                <a:ea typeface="微软雅黑" panose="020B0503020204020204" charset="-122"/>
                <a:sym typeface="华文行楷" panose="02010800040101010101" pitchFamily="2" charset="-122"/>
              </a:rPr>
              <a:t>(</a:t>
            </a:r>
            <a:r>
              <a:rPr lang="zh-CN" altLang="en-US" sz="2400" b="1" dirty="0">
                <a:solidFill>
                  <a:srgbClr val="FF0000"/>
                </a:solidFill>
                <a:latin typeface="微软雅黑" panose="020B0503020204020204" charset="-122"/>
                <a:ea typeface="微软雅黑" panose="020B0503020204020204" charset="-122"/>
                <a:sym typeface="华文行楷" panose="02010800040101010101" pitchFamily="2" charset="-122"/>
              </a:rPr>
              <a:t>省外</a:t>
            </a:r>
            <a:r>
              <a:rPr lang="en-US" altLang="zh-CN" sz="2400" b="1" dirty="0">
                <a:solidFill>
                  <a:srgbClr val="FF0000"/>
                </a:solidFill>
                <a:latin typeface="微软雅黑" panose="020B0503020204020204" charset="-122"/>
                <a:ea typeface="微软雅黑" panose="020B0503020204020204" charset="-122"/>
                <a:sym typeface="华文行楷" panose="02010800040101010101" pitchFamily="2" charset="-122"/>
              </a:rPr>
              <a:t>)</a:t>
            </a:r>
            <a:r>
              <a:rPr lang="zh-CN" altLang="en-US" sz="2400" b="1" dirty="0">
                <a:latin typeface="微软雅黑" panose="020B0503020204020204" charset="-122"/>
                <a:ea typeface="微软雅黑" panose="020B0503020204020204" charset="-122"/>
                <a:sym typeface="华文行楷" panose="02010800040101010101" pitchFamily="2" charset="-122"/>
              </a:rPr>
              <a:t>户口迁移证</a:t>
            </a:r>
            <a:endParaRPr lang="zh-CN" altLang="en-US" sz="2400" b="1" dirty="0">
              <a:latin typeface="微软雅黑" panose="020B0503020204020204" charset="-122"/>
              <a:ea typeface="微软雅黑" panose="020B0503020204020204" charset="-122"/>
              <a:sym typeface="华文行楷" panose="0201080004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新生户籍材料的核对</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0483" name="Rectangle 17"/>
          <p:cNvSpPr/>
          <p:nvPr/>
        </p:nvSpPr>
        <p:spPr>
          <a:xfrm>
            <a:off x="403225" y="1562100"/>
            <a:ext cx="8337550" cy="46609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2200" b="1" dirty="0">
                <a:latin typeface="宋体" panose="02010600030101010101" pitchFamily="2" charset="-122"/>
                <a:ea typeface="宋体" panose="02010600030101010101" pitchFamily="2" charset="-122"/>
                <a:sym typeface="+mn-ea"/>
              </a:rPr>
              <a:t>1.</a:t>
            </a:r>
            <a:r>
              <a:rPr lang="zh-CN" altLang="zh-CN" sz="2200" b="1" dirty="0">
                <a:latin typeface="宋体" panose="02010600030101010101" pitchFamily="2" charset="-122"/>
                <a:ea typeface="宋体" panose="02010600030101010101" pitchFamily="2" charset="-122"/>
                <a:sym typeface="+mn-ea"/>
              </a:rPr>
              <a:t>户口迁移证上的</a:t>
            </a:r>
            <a:r>
              <a:rPr lang="zh-CN" altLang="zh-CN" sz="2200" b="1" dirty="0">
                <a:solidFill>
                  <a:srgbClr val="FF0000"/>
                </a:solidFill>
                <a:latin typeface="宋体" panose="02010600030101010101" pitchFamily="2" charset="-122"/>
                <a:ea typeface="宋体" panose="02010600030101010101" pitchFamily="2" charset="-122"/>
                <a:sym typeface="+mn-ea"/>
              </a:rPr>
              <a:t>姓名、性别、民族、出生日期、身份证号</a:t>
            </a:r>
            <a:r>
              <a:rPr lang="zh-CN" altLang="zh-CN" sz="2200" b="1" dirty="0">
                <a:latin typeface="宋体" panose="02010600030101010101" pitchFamily="2" charset="-122"/>
                <a:ea typeface="宋体" panose="02010600030101010101" pitchFamily="2" charset="-122"/>
                <a:sym typeface="+mn-ea"/>
              </a:rPr>
              <a:t>这五项内容要准确无误，均不能有任何修改。</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en-US" altLang="zh-CN" sz="2200" b="1" dirty="0">
                <a:latin typeface="宋体" panose="02010600030101010101" pitchFamily="2" charset="-122"/>
                <a:ea typeface="宋体" panose="02010600030101010101" pitchFamily="2" charset="-122"/>
                <a:sym typeface="+mn-ea"/>
              </a:rPr>
              <a:t>2.</a:t>
            </a:r>
            <a:r>
              <a:rPr lang="zh-CN" altLang="zh-CN" sz="2200" b="1" dirty="0">
                <a:latin typeface="宋体" panose="02010600030101010101" pitchFamily="2" charset="-122"/>
                <a:ea typeface="宋体" panose="02010600030101010101" pitchFamily="2" charset="-122"/>
                <a:sym typeface="+mn-ea"/>
              </a:rPr>
              <a:t>其余内容可以修改，但是</a:t>
            </a:r>
            <a:r>
              <a:rPr lang="zh-CN" altLang="zh-CN" sz="2200" b="1" dirty="0">
                <a:solidFill>
                  <a:srgbClr val="FF0000"/>
                </a:solidFill>
                <a:latin typeface="宋体" panose="02010600030101010101" pitchFamily="2" charset="-122"/>
                <a:ea typeface="宋体" panose="02010600030101010101" pitchFamily="2" charset="-122"/>
                <a:sym typeface="+mn-ea"/>
              </a:rPr>
              <a:t>必须加盖当地派出所的户口专用章</a:t>
            </a:r>
            <a:r>
              <a:rPr lang="zh-CN" altLang="zh-CN" sz="2200" b="1" dirty="0">
                <a:latin typeface="宋体" panose="02010600030101010101" pitchFamily="2" charset="-122"/>
                <a:ea typeface="宋体" panose="02010600030101010101" pitchFamily="2" charset="-122"/>
                <a:sym typeface="+mn-ea"/>
              </a:rPr>
              <a:t>（圆形公章或校对章）。 </a:t>
            </a:r>
            <a:endParaRPr lang="zh-CN" altLang="zh-CN" sz="2200" b="1"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en-US" altLang="zh-CN" sz="2200" b="1" dirty="0">
                <a:latin typeface="宋体" panose="02010600030101010101" pitchFamily="2" charset="-122"/>
                <a:ea typeface="宋体" panose="02010600030101010101" pitchFamily="2" charset="-122"/>
                <a:sym typeface="+mn-ea"/>
              </a:rPr>
              <a:t>3.</a:t>
            </a:r>
            <a:r>
              <a:rPr lang="zh-CN" altLang="zh-CN" sz="2200" b="1" dirty="0">
                <a:latin typeface="宋体" panose="02010600030101010101" pitchFamily="2" charset="-122"/>
                <a:ea typeface="宋体" panose="02010600030101010101" pitchFamily="2" charset="-122"/>
                <a:sym typeface="+mn-ea"/>
              </a:rPr>
              <a:t>出生地与籍贯必须精确：</a:t>
            </a:r>
            <a:endParaRPr lang="zh-CN" altLang="zh-CN" sz="2200" b="1"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zh-CN" altLang="zh-CN" sz="2200" b="1" dirty="0">
                <a:solidFill>
                  <a:srgbClr val="FF0000"/>
                </a:solidFill>
                <a:latin typeface="宋体" panose="02010600030101010101" pitchFamily="2" charset="-122"/>
                <a:ea typeface="宋体" panose="02010600030101010101" pitchFamily="2" charset="-122"/>
                <a:sym typeface="+mn-ea"/>
              </a:rPr>
              <a:t>合格：</a:t>
            </a:r>
            <a:r>
              <a:rPr lang="zh-CN" altLang="zh-CN" sz="2200" b="1" dirty="0">
                <a:latin typeface="宋体" panose="02010600030101010101" pitchFamily="2" charset="-122"/>
                <a:ea typeface="宋体" panose="02010600030101010101" pitchFamily="2" charset="-122"/>
                <a:sym typeface="+mn-ea"/>
              </a:rPr>
              <a:t>**省**市 **区、**省**县、** 省** 市、**市（直辖市或省会城市）</a:t>
            </a:r>
            <a:endParaRPr lang="zh-CN" altLang="zh-CN" sz="2200" b="1"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zh-CN" altLang="zh-CN" sz="2200" b="1" dirty="0">
                <a:solidFill>
                  <a:srgbClr val="036630"/>
                </a:solidFill>
                <a:latin typeface="宋体" panose="02010600030101010101" pitchFamily="2" charset="-122"/>
                <a:ea typeface="宋体" panose="02010600030101010101" pitchFamily="2" charset="-122"/>
                <a:sym typeface="+mn-ea"/>
              </a:rPr>
              <a:t>不合格</a:t>
            </a:r>
            <a:r>
              <a:rPr lang="zh-CN" altLang="zh-CN" sz="2200" b="1" dirty="0">
                <a:latin typeface="宋体" panose="02010600030101010101" pitchFamily="2" charset="-122"/>
                <a:ea typeface="宋体" panose="02010600030101010101" pitchFamily="2" charset="-122"/>
                <a:sym typeface="+mn-ea"/>
              </a:rPr>
              <a:t>：</a:t>
            </a:r>
            <a:r>
              <a:rPr lang="en-US" altLang="en-US" sz="2200" b="1" dirty="0">
                <a:solidFill>
                  <a:srgbClr val="0070C0"/>
                </a:solidFill>
                <a:latin typeface="宋体" panose="02010600030101010101" pitchFamily="2" charset="-122"/>
                <a:ea typeface="宋体" panose="02010600030101010101" pitchFamily="2" charset="-122"/>
                <a:sym typeface="+mn-ea"/>
              </a:rPr>
              <a:t>只有**省或只有 **市（非直辖市和省会城市）</a:t>
            </a:r>
            <a:r>
              <a:rPr lang="zh-CN" altLang="zh-CN" sz="2200" b="1" dirty="0">
                <a:latin typeface="宋体" panose="02010600030101010101" pitchFamily="2" charset="-122"/>
                <a:ea typeface="宋体" panose="02010600030101010101" pitchFamily="2" charset="-122"/>
                <a:sym typeface="+mn-ea"/>
              </a:rPr>
              <a:t>。</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u="sng" dirty="0">
                <a:solidFill>
                  <a:srgbClr val="FF0000"/>
                </a:solidFill>
                <a:latin typeface="宋体" panose="02010600030101010101" pitchFamily="2" charset="-122"/>
                <a:ea typeface="宋体" panose="02010600030101010101" pitchFamily="2" charset="-122"/>
                <a:sym typeface="+mn-ea"/>
              </a:rPr>
              <a:t>解决办法：前往学院复印有籍贯记录的学籍档案，盖学院公章。</a:t>
            </a:r>
            <a:endParaRPr lang="zh-CN" altLang="zh-CN" sz="2200" b="1" u="sng"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新生户籍材料的核对</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1507" name="Rectangle 17"/>
          <p:cNvSpPr/>
          <p:nvPr/>
        </p:nvSpPr>
        <p:spPr>
          <a:xfrm>
            <a:off x="403225" y="1562100"/>
            <a:ext cx="8337550" cy="56769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2200" b="1" dirty="0">
                <a:latin typeface="宋体" panose="02010600030101010101" pitchFamily="2" charset="-122"/>
                <a:ea typeface="宋体" panose="02010600030101010101" pitchFamily="2" charset="-122"/>
                <a:sym typeface="+mn-ea"/>
              </a:rPr>
              <a:t>4.迁</a:t>
            </a:r>
            <a:r>
              <a:rPr lang="zh-CN" altLang="en-US" sz="2200" b="1" dirty="0">
                <a:latin typeface="宋体" panose="02010600030101010101" pitchFamily="2" charset="-122"/>
                <a:ea typeface="宋体" panose="02010600030101010101" pitchFamily="2" charset="-122"/>
                <a:sym typeface="+mn-ea"/>
              </a:rPr>
              <a:t>入</a:t>
            </a:r>
            <a:r>
              <a:rPr lang="en-US" altLang="zh-CN" sz="2200" b="1" dirty="0">
                <a:latin typeface="宋体" panose="02010600030101010101" pitchFamily="2" charset="-122"/>
                <a:ea typeface="宋体" panose="02010600030101010101" pitchFamily="2" charset="-122"/>
                <a:sym typeface="+mn-ea"/>
              </a:rPr>
              <a:t>地址：</a:t>
            </a:r>
            <a:endParaRPr lang="en-US"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①广州校区南校园：广东省广州市中山大学（如迁出地派出所要求填写广州市内详细迁入地址的，填写：广东省广州市海珠区新港西路135号）;</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②广州校区北校园：广东省广州市中山大学（如迁出地派出所要求填写广州市内详细迁入地址的，填写：广东省广州市越秀区中山二路74号）；</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③广州校区东校园：广东省广州市番禺区大学城外环东路132号；</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④珠海校区：广东省珠海市唐家湾镇大学路2号；</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⑤深圳校区：广东省深圳市光明区新湖街道公常路66号。</a:t>
            </a:r>
            <a:endParaRPr lang="zh-CN" altLang="zh-CN"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endParaRPr lang="zh-CN" altLang="en-US" sz="2200" b="1" u="sng"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新生户籍材料的核对</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2531" name="Rectangle 17"/>
          <p:cNvSpPr/>
          <p:nvPr/>
        </p:nvSpPr>
        <p:spPr>
          <a:xfrm>
            <a:off x="403225" y="1562100"/>
            <a:ext cx="8337550" cy="110648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endParaRPr lang="en-US" altLang="en-US" sz="2200" dirty="0">
              <a:latin typeface="Arial" panose="020B0604020202020204" pitchFamily="34" charset="0"/>
              <a:ea typeface="宋体" panose="02010600030101010101" pitchFamily="2" charset="-122"/>
            </a:endParaRPr>
          </a:p>
          <a:p>
            <a:pPr marL="0" lvl="0" indent="0" eaLnBrk="1" hangingPunct="1">
              <a:lnSpc>
                <a:spcPct val="150000"/>
              </a:lnSpc>
              <a:spcBef>
                <a:spcPct val="0"/>
              </a:spcBef>
              <a:buNone/>
            </a:pPr>
            <a:endParaRPr lang="en-US" altLang="zh-CN" sz="2200" b="1" u="sng" dirty="0">
              <a:solidFill>
                <a:srgbClr val="FF0000"/>
              </a:solidFill>
              <a:latin typeface="宋体" panose="02010600030101010101" pitchFamily="2" charset="-122"/>
              <a:ea typeface="宋体" panose="02010600030101010101" pitchFamily="2" charset="-122"/>
              <a:sym typeface="+mn-ea"/>
            </a:endParaRPr>
          </a:p>
        </p:txBody>
      </p:sp>
      <p:sp>
        <p:nvSpPr>
          <p:cNvPr id="22532" name="文本框 3"/>
          <p:cNvSpPr txBox="1"/>
          <p:nvPr/>
        </p:nvSpPr>
        <p:spPr>
          <a:xfrm>
            <a:off x="495300" y="1720850"/>
            <a:ext cx="8047038" cy="53244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en-US" sz="2000" b="1" dirty="0">
                <a:solidFill>
                  <a:srgbClr val="036630"/>
                </a:solidFill>
                <a:latin typeface="宋体" panose="02010600030101010101" pitchFamily="2" charset="-122"/>
                <a:ea typeface="宋体" panose="02010600030101010101" pitchFamily="2" charset="-122"/>
              </a:rPr>
              <a:t>不合格：</a:t>
            </a:r>
            <a:r>
              <a:rPr lang="en-US" altLang="en-US" sz="2000" b="1" dirty="0">
                <a:solidFill>
                  <a:srgbClr val="0070C0"/>
                </a:solidFill>
                <a:latin typeface="宋体" panose="02010600030101010101" pitchFamily="2" charset="-122"/>
                <a:ea typeface="宋体" panose="02010600030101010101" pitchFamily="2" charset="-122"/>
              </a:rPr>
              <a:t>中山市中山大学、珠海市中山大学、广东省广州市番禺区中山大学、广州市新港派出所</a:t>
            </a:r>
            <a:endParaRPr lang="en-US" altLang="en-US" sz="2000" b="1"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r>
              <a:rPr lang="en-US" altLang="zh-CN" sz="2000" b="1" dirty="0">
                <a:latin typeface="宋体" panose="02010600030101010101" pitchFamily="2" charset="-122"/>
                <a:ea typeface="宋体" panose="02010600030101010101" pitchFamily="2" charset="-122"/>
                <a:sym typeface="华文行楷" panose="02010800040101010101" pitchFamily="2" charset="-122"/>
              </a:rPr>
              <a:t>5.审核迁移证右下角的</a:t>
            </a:r>
            <a:r>
              <a:rPr lang="en-US"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派出所公章</a:t>
            </a:r>
            <a:r>
              <a:rPr lang="en-US" altLang="zh-CN" sz="2000" b="1" dirty="0">
                <a:latin typeface="宋体" panose="02010600030101010101" pitchFamily="2" charset="-122"/>
                <a:ea typeface="宋体" panose="02010600030101010101" pitchFamily="2" charset="-122"/>
                <a:sym typeface="华文行楷" panose="02010800040101010101" pitchFamily="2" charset="-122"/>
              </a:rPr>
              <a:t>是否清晰，如果新生就公章的清晰度有争议时，可以让该学生用</a:t>
            </a:r>
            <a:r>
              <a:rPr lang="en-US"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铅笔</a:t>
            </a:r>
            <a:r>
              <a:rPr lang="zh-CN" altLang="en-US"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（必须铅笔，用了其他笔需回原户籍地重开）</a:t>
            </a:r>
            <a:r>
              <a:rPr lang="en-US" altLang="zh-CN" sz="2000" b="1" dirty="0">
                <a:latin typeface="宋体" panose="02010600030101010101" pitchFamily="2" charset="-122"/>
                <a:ea typeface="宋体" panose="02010600030101010101" pitchFamily="2" charset="-122"/>
                <a:sym typeface="华文行楷" panose="02010800040101010101" pitchFamily="2" charset="-122"/>
              </a:rPr>
              <a:t>注明公章内容，无公章或非常看不清</a:t>
            </a:r>
            <a:r>
              <a:rPr lang="zh-CN" altLang="zh-CN" sz="2000" b="1" dirty="0">
                <a:latin typeface="宋体" panose="02010600030101010101" pitchFamily="2" charset="-122"/>
                <a:ea typeface="宋体" panose="02010600030101010101" pitchFamily="2" charset="-122"/>
                <a:sym typeface="华文行楷" panose="02010800040101010101" pitchFamily="2" charset="-122"/>
              </a:rPr>
              <a:t>，</a:t>
            </a:r>
            <a:r>
              <a:rPr lang="zh-CN" altLang="en-US" sz="2000" b="1" dirty="0">
                <a:latin typeface="宋体" panose="02010600030101010101" pitchFamily="2" charset="-122"/>
                <a:ea typeface="宋体" panose="02010600030101010101" pitchFamily="2" charset="-122"/>
                <a:sym typeface="华文行楷" panose="02010800040101010101" pitchFamily="2" charset="-122"/>
              </a:rPr>
              <a:t>请与保卫处联系。</a:t>
            </a:r>
            <a:endParaRPr lang="zh-CN" altLang="en-US" sz="20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200000"/>
              </a:lnSpc>
              <a:spcBef>
                <a:spcPct val="0"/>
              </a:spcBef>
              <a:buNone/>
            </a:pPr>
            <a:r>
              <a:rPr lang="en-US" altLang="zh-CN" sz="2000" b="1" dirty="0">
                <a:latin typeface="宋体" panose="02010600030101010101" pitchFamily="2" charset="-122"/>
                <a:ea typeface="宋体" panose="02010600030101010101" pitchFamily="2" charset="-122"/>
                <a:sym typeface="华文行楷" panose="02010800040101010101" pitchFamily="2" charset="-122"/>
              </a:rPr>
              <a:t>6.迁移证上的</a:t>
            </a:r>
            <a:r>
              <a:rPr lang="en-US"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姓名、身份证号</a:t>
            </a:r>
            <a:r>
              <a:rPr lang="en-US" altLang="zh-CN" sz="2000" b="1" dirty="0">
                <a:latin typeface="宋体" panose="02010600030101010101" pitchFamily="2" charset="-122"/>
                <a:ea typeface="宋体" panose="02010600030101010101" pitchFamily="2" charset="-122"/>
                <a:sym typeface="华文行楷" panose="02010800040101010101" pitchFamily="2" charset="-122"/>
              </a:rPr>
              <a:t>应与录取通知书上的一致；</a:t>
            </a:r>
            <a:endParaRPr lang="en-US" altLang="zh-CN" sz="2000" b="1" dirty="0">
              <a:latin typeface="宋体" panose="02010600030101010101" pitchFamily="2" charset="-122"/>
              <a:ea typeface="宋体" panose="02010600030101010101" pitchFamily="2" charset="-122"/>
            </a:endParaRPr>
          </a:p>
          <a:p>
            <a:pPr marL="0" lvl="0" indent="0" eaLnBrk="1" hangingPunct="1">
              <a:lnSpc>
                <a:spcPct val="200000"/>
              </a:lnSpc>
              <a:spcBef>
                <a:spcPct val="0"/>
              </a:spcBef>
              <a:buNone/>
            </a:pPr>
            <a:r>
              <a:rPr lang="en-US" altLang="zh-CN" sz="2000" b="1" dirty="0">
                <a:latin typeface="宋体" panose="02010600030101010101" pitchFamily="2" charset="-122"/>
                <a:ea typeface="宋体" panose="02010600030101010101" pitchFamily="2" charset="-122"/>
                <a:sym typeface="华文行楷" panose="02010800040101010101" pitchFamily="2" charset="-122"/>
              </a:rPr>
              <a:t>7.迁移证内容必须全部手写或全部打印，</a:t>
            </a:r>
            <a:r>
              <a:rPr lang="en-US"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一部分手写一部分打印的迁移证为不合格迁移证</a:t>
            </a:r>
            <a:r>
              <a:rPr lang="en-US" altLang="zh-CN" sz="2000" b="1" dirty="0">
                <a:latin typeface="宋体" panose="02010600030101010101" pitchFamily="2" charset="-122"/>
                <a:ea typeface="宋体" panose="02010600030101010101" pitchFamily="2" charset="-122"/>
                <a:sym typeface="华文行楷" panose="02010800040101010101" pitchFamily="2" charset="-122"/>
              </a:rPr>
              <a:t>；</a:t>
            </a:r>
            <a:endParaRPr lang="en-US" altLang="zh-CN" sz="2000" b="1" dirty="0">
              <a:latin typeface="宋体" panose="02010600030101010101" pitchFamily="2" charset="-122"/>
              <a:ea typeface="宋体" panose="02010600030101010101" pitchFamily="2" charset="-122"/>
            </a:endParaRPr>
          </a:p>
          <a:p>
            <a:pPr marL="0" lvl="0" indent="0" eaLnBrk="1" hangingPunct="1">
              <a:lnSpc>
                <a:spcPct val="200000"/>
              </a:lnSpc>
              <a:spcBef>
                <a:spcPct val="0"/>
              </a:spcBef>
              <a:buNone/>
            </a:pPr>
            <a:r>
              <a:rPr lang="en-US" altLang="zh-CN" sz="2000" b="1" dirty="0">
                <a:latin typeface="宋体" panose="02010600030101010101" pitchFamily="2" charset="-122"/>
                <a:ea typeface="宋体" panose="02010600030101010101" pitchFamily="2" charset="-122"/>
                <a:sym typeface="华文行楷" panose="02010800040101010101" pitchFamily="2" charset="-122"/>
              </a:rPr>
              <a:t>8.若遇到相关问题难以定夺时，先咨询保卫办</a:t>
            </a:r>
            <a:r>
              <a:rPr lang="zh-CN" altLang="en-US" sz="2000" b="1" dirty="0">
                <a:latin typeface="宋体" panose="02010600030101010101" pitchFamily="2" charset="-122"/>
                <a:ea typeface="宋体" panose="02010600030101010101" pitchFamily="2" charset="-122"/>
                <a:sym typeface="华文行楷" panose="02010800040101010101" pitchFamily="2" charset="-122"/>
              </a:rPr>
              <a:t>工作人员。</a:t>
            </a:r>
            <a:endParaRPr lang="en-US" altLang="zh-CN" sz="2000" b="1" dirty="0">
              <a:latin typeface="Arial" panose="020B0604020202020204" pitchFamily="34" charset="0"/>
              <a:ea typeface="宋体" panose="02010600030101010101" pitchFamily="2" charset="-122"/>
            </a:endParaRPr>
          </a:p>
          <a:p>
            <a:pPr marL="0" lvl="0" indent="0" eaLnBrk="1" hangingPunct="1">
              <a:lnSpc>
                <a:spcPct val="150000"/>
              </a:lnSpc>
              <a:spcBef>
                <a:spcPct val="0"/>
              </a:spcBef>
              <a:buNone/>
            </a:pPr>
            <a:endParaRPr lang="zh-CN" altLang="en-US" sz="2000" dirty="0">
              <a:latin typeface="Arial" panose="020B0604020202020204" pitchFamily="34"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户口资料登记</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23555" name="Rectangle 17"/>
          <p:cNvSpPr/>
          <p:nvPr/>
        </p:nvSpPr>
        <p:spPr>
          <a:xfrm>
            <a:off x="403225" y="1489075"/>
            <a:ext cx="8337550" cy="452278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2400" b="1" dirty="0">
                <a:solidFill>
                  <a:srgbClr val="FF0000"/>
                </a:solidFill>
                <a:latin typeface="宋体" panose="02010600030101010101" pitchFamily="2" charset="-122"/>
                <a:ea typeface="宋体" panose="02010600030101010101" pitchFamily="2" charset="-122"/>
                <a:sym typeface="+mn-ea"/>
              </a:rPr>
              <a:t>1.</a:t>
            </a:r>
            <a:r>
              <a:rPr lang="zh-CN" altLang="en-US" sz="2400" b="1" dirty="0">
                <a:solidFill>
                  <a:srgbClr val="FF0000"/>
                </a:solidFill>
                <a:latin typeface="宋体" panose="02010600030101010101" pitchFamily="2" charset="-122"/>
                <a:ea typeface="宋体" panose="02010600030101010101" pitchFamily="2" charset="-122"/>
                <a:sym typeface="+mn-ea"/>
              </a:rPr>
              <a:t>资料登记</a:t>
            </a:r>
            <a:endParaRPr lang="zh-CN" altLang="en-US" sz="2400" b="1" dirty="0">
              <a:solidFill>
                <a:srgbClr val="FF0000"/>
              </a:solidFill>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（1）分类登记。每收取一份资料，新生在《202</a:t>
            </a:r>
            <a:r>
              <a:rPr lang="en-US" altLang="zh-CN" sz="2400" b="1" dirty="0">
                <a:latin typeface="宋体" panose="02010600030101010101" pitchFamily="2" charset="-122"/>
                <a:ea typeface="宋体" panose="02010600030101010101" pitchFamily="2" charset="-122"/>
                <a:sym typeface="+mn-ea"/>
              </a:rPr>
              <a:t>3</a:t>
            </a:r>
            <a:r>
              <a:rPr lang="zh-CN" altLang="zh-CN" sz="2400" b="1" dirty="0">
                <a:latin typeface="宋体" panose="02010600030101010101" pitchFamily="2" charset="-122"/>
                <a:ea typeface="宋体" panose="02010600030101010101" pitchFamily="2" charset="-122"/>
                <a:sym typeface="+mn-ea"/>
              </a:rPr>
              <a:t>级新生入户资料收集登记</a:t>
            </a:r>
            <a:r>
              <a:rPr lang="zh-CN" altLang="en-US" sz="2400" b="1" dirty="0">
                <a:latin typeface="宋体" panose="02010600030101010101" pitchFamily="2" charset="-122"/>
                <a:ea typeface="宋体" panose="02010600030101010101" pitchFamily="2" charset="-122"/>
                <a:sym typeface="+mn-ea"/>
              </a:rPr>
              <a:t>簿</a:t>
            </a:r>
            <a:r>
              <a:rPr lang="zh-CN" altLang="zh-CN" sz="2400" b="1" dirty="0">
                <a:latin typeface="宋体" panose="02010600030101010101" pitchFamily="2" charset="-122"/>
                <a:ea typeface="宋体" panose="02010600030101010101" pitchFamily="2" charset="-122"/>
                <a:sym typeface="+mn-ea"/>
              </a:rPr>
              <a:t>》上登记；本科生和研究生分开登记；户籍资料按照登记薄上的顺序放好，以便校对。</a:t>
            </a:r>
            <a:endParaRPr lang="zh-CN" altLang="zh-CN"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sym typeface="+mn-ea"/>
              </a:rPr>
              <a:t>2</a:t>
            </a:r>
            <a:r>
              <a:rPr lang="zh-CN" altLang="zh-CN" sz="2400" b="1" dirty="0">
                <a:latin typeface="宋体" panose="02010600030101010101" pitchFamily="2" charset="-122"/>
                <a:ea typeface="宋体" panose="02010600030101010101" pitchFamily="2" charset="-122"/>
                <a:sym typeface="+mn-ea"/>
              </a:rPr>
              <a:t>）迁移证不合格者并退回资料的不登记，倘若新生已经登记，但是迁移证不合格的需用红笔划去，并要求其在备注栏写上“因户口迁移证不合格，已领回+本人签名”。</a:t>
            </a:r>
            <a:endParaRPr lang="zh-CN" altLang="zh-CN" sz="2400" b="1" dirty="0">
              <a:latin typeface="宋体" panose="02010600030101010101" pitchFamily="2" charset="-122"/>
              <a:ea typeface="宋体" panose="02010600030101010101" pitchFamily="2" charset="-122"/>
            </a:endParaRPr>
          </a:p>
          <a:p>
            <a:pPr marL="0" lvl="0" indent="0" eaLnBrk="1" hangingPunct="1">
              <a:lnSpc>
                <a:spcPct val="150000"/>
              </a:lnSpc>
              <a:spcBef>
                <a:spcPct val="0"/>
              </a:spcBef>
              <a:buNone/>
            </a:pPr>
            <a:endParaRPr lang="zh-CN" altLang="zh-CN" sz="24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76517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户口资料整理</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24579" name="Rectangle 17"/>
          <p:cNvSpPr/>
          <p:nvPr/>
        </p:nvSpPr>
        <p:spPr>
          <a:xfrm>
            <a:off x="198438" y="1562100"/>
            <a:ext cx="8942387" cy="336931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571500" lvl="0" indent="-571500" eaLnBrk="1" hangingPunct="1">
              <a:lnSpc>
                <a:spcPct val="150000"/>
              </a:lnSpc>
              <a:spcBef>
                <a:spcPct val="0"/>
              </a:spcBef>
              <a:buNone/>
            </a:pPr>
            <a:r>
              <a:rPr lang="zh-CN" altLang="zh-CN" sz="2400" b="1" dirty="0">
                <a:solidFill>
                  <a:srgbClr val="FF0000"/>
                </a:solidFill>
                <a:latin typeface="宋体" panose="02010600030101010101" pitchFamily="2" charset="-122"/>
                <a:ea typeface="宋体" panose="02010600030101010101" pitchFamily="2" charset="-122"/>
                <a:sym typeface="+mn-ea"/>
              </a:rPr>
              <a:t>2.资料整理</a:t>
            </a:r>
            <a:endParaRPr lang="zh-CN" altLang="zh-CN" sz="2400" b="1"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en-US" altLang="zh-CN" sz="2400" b="1" dirty="0">
                <a:latin typeface="宋体" panose="02010600030101010101" pitchFamily="2" charset="-122"/>
                <a:ea typeface="宋体" panose="02010600030101010101" pitchFamily="2" charset="-122"/>
                <a:sym typeface="+mn-ea"/>
              </a:rPr>
              <a:t>    </a:t>
            </a:r>
            <a:r>
              <a:rPr lang="zh-CN" altLang="zh-CN" sz="2400" b="1" dirty="0">
                <a:latin typeface="宋体" panose="02010600030101010101" pitchFamily="2" charset="-122"/>
                <a:ea typeface="宋体" panose="02010600030101010101" pitchFamily="2" charset="-122"/>
                <a:sym typeface="+mn-ea"/>
              </a:rPr>
              <a:t>户籍资料分类整理。按照《202</a:t>
            </a:r>
            <a:r>
              <a:rPr lang="en-US" altLang="zh-CN" sz="2400" b="1" dirty="0">
                <a:latin typeface="宋体" panose="02010600030101010101" pitchFamily="2" charset="-122"/>
                <a:ea typeface="宋体" panose="02010600030101010101" pitchFamily="2" charset="-122"/>
                <a:sym typeface="+mn-ea"/>
              </a:rPr>
              <a:t>3</a:t>
            </a:r>
            <a:r>
              <a:rPr lang="zh-CN" altLang="zh-CN" sz="2400" b="1" dirty="0">
                <a:latin typeface="宋体" panose="02010600030101010101" pitchFamily="2" charset="-122"/>
                <a:ea typeface="宋体" panose="02010600030101010101" pitchFamily="2" charset="-122"/>
                <a:sym typeface="+mn-ea"/>
              </a:rPr>
              <a:t>级新生入户资料收集登记表》核对户口迁移资料的数量，注意将</a:t>
            </a:r>
            <a:r>
              <a:rPr lang="zh-CN" altLang="zh-CN" sz="2400" b="1" dirty="0">
                <a:solidFill>
                  <a:srgbClr val="FF0000"/>
                </a:solidFill>
                <a:latin typeface="宋体" panose="02010600030101010101" pitchFamily="2" charset="-122"/>
                <a:ea typeface="宋体" panose="02010600030101010101" pitchFamily="2" charset="-122"/>
                <a:sym typeface="+mn-ea"/>
              </a:rPr>
              <a:t>本科生和研究生分开捆绑</a:t>
            </a:r>
            <a:r>
              <a:rPr lang="zh-CN" altLang="zh-CN" sz="2400" b="1" dirty="0">
                <a:latin typeface="宋体" panose="02010600030101010101" pitchFamily="2" charset="-122"/>
                <a:ea typeface="宋体" panose="02010600030101010101" pitchFamily="2" charset="-122"/>
                <a:sym typeface="+mn-ea"/>
              </a:rPr>
              <a:t>，广东省外迁移和广东省内迁移（区分有无户口迁移证）分开捆绑。</a:t>
            </a:r>
            <a:endParaRPr lang="zh-CN" altLang="zh-CN" sz="2400" b="1" dirty="0">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 </a:t>
            </a:r>
            <a:endParaRPr lang="zh-CN" altLang="zh-CN" sz="20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新生入户的有关规定</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7171" name="Rectangle 17"/>
          <p:cNvSpPr/>
          <p:nvPr/>
        </p:nvSpPr>
        <p:spPr>
          <a:xfrm>
            <a:off x="395288" y="1916113"/>
            <a:ext cx="8337550" cy="41687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zh-CN" altLang="zh-CN" sz="2000" b="1" dirty="0">
                <a:latin typeface="仿宋" panose="02010609060101010101" pitchFamily="49" charset="-122"/>
                <a:ea typeface="仿宋" panose="02010609060101010101" pitchFamily="49" charset="-122"/>
                <a:sym typeface="+mn-ea"/>
              </a:rPr>
              <a:t>1.入学时可</a:t>
            </a:r>
            <a:r>
              <a:rPr lang="zh-CN" altLang="zh-CN" sz="2000" b="1" dirty="0">
                <a:solidFill>
                  <a:srgbClr val="FF0000"/>
                </a:solidFill>
                <a:latin typeface="仿宋" panose="02010609060101010101" pitchFamily="49" charset="-122"/>
                <a:ea typeface="仿宋" panose="02010609060101010101" pitchFamily="49" charset="-122"/>
                <a:sym typeface="+mn-ea"/>
              </a:rPr>
              <a:t>自愿选择</a:t>
            </a:r>
            <a:r>
              <a:rPr lang="zh-CN" altLang="zh-CN" sz="2000" b="1" dirty="0">
                <a:latin typeface="仿宋" panose="02010609060101010101" pitchFamily="49" charset="-122"/>
                <a:ea typeface="仿宋" panose="02010609060101010101" pitchFamily="49" charset="-122"/>
                <a:sym typeface="+mn-ea"/>
              </a:rPr>
              <a:t>是否办理户口迁移；</a:t>
            </a:r>
            <a:endParaRPr lang="zh-CN" altLang="zh-CN" sz="20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000" b="1" dirty="0">
                <a:latin typeface="仿宋" panose="02010609060101010101" pitchFamily="49" charset="-122"/>
                <a:ea typeface="仿宋" panose="02010609060101010101" pitchFamily="49" charset="-122"/>
                <a:sym typeface="+mn-ea"/>
              </a:rPr>
              <a:t>2.</a:t>
            </a:r>
            <a:r>
              <a:rPr lang="zh-CN" altLang="en-US" sz="2000" b="1" dirty="0">
                <a:latin typeface="仿宋" panose="02010609060101010101" pitchFamily="49" charset="-122"/>
                <a:ea typeface="仿宋" panose="02010609060101010101" pitchFamily="49" charset="-122"/>
                <a:sym typeface="+mn-ea"/>
              </a:rPr>
              <a:t>属于拟落户校区居民户的新生不能迁入学校集体户；</a:t>
            </a:r>
            <a:endParaRPr lang="zh-CN" altLang="zh-CN" sz="20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000" b="1" dirty="0">
                <a:latin typeface="仿宋" panose="02010609060101010101" pitchFamily="49" charset="-122"/>
                <a:ea typeface="仿宋" panose="02010609060101010101" pitchFamily="49" charset="-122"/>
                <a:sym typeface="+mn-ea"/>
              </a:rPr>
              <a:t>3</a:t>
            </a:r>
            <a:r>
              <a:rPr lang="zh-CN" altLang="zh-CN" sz="2000" b="1" dirty="0">
                <a:latin typeface="仿宋" panose="02010609060101010101" pitchFamily="49" charset="-122"/>
                <a:ea typeface="仿宋" panose="02010609060101010101" pitchFamily="49" charset="-122"/>
                <a:sym typeface="+mn-ea"/>
              </a:rPr>
              <a:t>.学生集体户口迁移属于</a:t>
            </a:r>
            <a:r>
              <a:rPr lang="zh-CN" altLang="zh-CN" sz="2000" b="1" dirty="0">
                <a:solidFill>
                  <a:srgbClr val="FF0000"/>
                </a:solidFill>
                <a:latin typeface="仿宋" panose="02010609060101010101" pitchFamily="49" charset="-122"/>
                <a:ea typeface="仿宋" panose="02010609060101010101" pitchFamily="49" charset="-122"/>
                <a:sym typeface="+mn-ea"/>
              </a:rPr>
              <a:t>限制迁移类型</a:t>
            </a:r>
            <a:r>
              <a:rPr lang="zh-CN" altLang="zh-CN" sz="2000" b="1" dirty="0">
                <a:latin typeface="仿宋" panose="02010609060101010101" pitchFamily="49" charset="-122"/>
                <a:ea typeface="仿宋" panose="02010609060101010101" pitchFamily="49" charset="-122"/>
                <a:sym typeface="+mn-ea"/>
              </a:rPr>
              <a:t>，迁入学校集体户的学生户口只有在</a:t>
            </a:r>
            <a:r>
              <a:rPr lang="zh-CN" altLang="zh-CN" sz="2000" b="1" dirty="0">
                <a:solidFill>
                  <a:srgbClr val="FF0000"/>
                </a:solidFill>
                <a:latin typeface="仿宋" panose="02010609060101010101" pitchFamily="49" charset="-122"/>
                <a:ea typeface="仿宋" panose="02010609060101010101" pitchFamily="49" charset="-122"/>
                <a:sym typeface="+mn-ea"/>
              </a:rPr>
              <a:t>升学、就业或退学时</a:t>
            </a:r>
            <a:r>
              <a:rPr lang="zh-CN" altLang="zh-CN" sz="2000" b="1" dirty="0">
                <a:latin typeface="仿宋" panose="02010609060101010101" pitchFamily="49" charset="-122"/>
                <a:ea typeface="仿宋" panose="02010609060101010101" pitchFamily="49" charset="-122"/>
                <a:sym typeface="+mn-ea"/>
              </a:rPr>
              <a:t>凭相关证明方可办理户口迁出手续。</a:t>
            </a:r>
            <a:endParaRPr lang="zh-CN" altLang="zh-CN" sz="20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000" b="1" dirty="0">
                <a:latin typeface="仿宋" panose="02010609060101010101" pitchFamily="49" charset="-122"/>
                <a:ea typeface="仿宋" panose="02010609060101010101" pitchFamily="49" charset="-122"/>
                <a:sym typeface="+mn-ea"/>
              </a:rPr>
              <a:t>4.</a:t>
            </a:r>
            <a:r>
              <a:rPr lang="zh-CN" altLang="zh-CN" sz="2000" b="1" dirty="0">
                <a:latin typeface="仿宋" panose="02010609060101010101" pitchFamily="49" charset="-122"/>
                <a:ea typeface="仿宋" panose="02010609060101010101" pitchFamily="49" charset="-122"/>
                <a:sym typeface="+mn-ea"/>
              </a:rPr>
              <a:t>新生按学院所属校区入户到对应校区学生集体户。</a:t>
            </a:r>
            <a:endParaRPr lang="zh-CN" altLang="zh-CN" sz="20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endParaRPr lang="zh-CN" altLang="zh-CN" sz="2000" b="1" dirty="0">
              <a:solidFill>
                <a:srgbClr val="FF0000"/>
              </a:solidFill>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zh-CN" altLang="zh-CN" sz="2000" b="1" dirty="0">
                <a:solidFill>
                  <a:srgbClr val="FF0000"/>
                </a:solidFill>
                <a:latin typeface="仿宋" panose="02010609060101010101" pitchFamily="49" charset="-122"/>
                <a:ea typeface="仿宋" panose="02010609060101010101" pitchFamily="49" charset="-122"/>
                <a:sym typeface="+mn-ea"/>
              </a:rPr>
              <a:t>温馨提示：为方便办理其他手续，请新生另保存1份《户口迁移证》复印件，以便他用。</a:t>
            </a:r>
            <a:endParaRPr lang="zh-CN" altLang="zh-CN" sz="2000" b="1" dirty="0">
              <a:solidFill>
                <a:srgbClr val="FF0000"/>
              </a:solidFill>
              <a:latin typeface="仿宋" panose="02010609060101010101" pitchFamily="49" charset="-122"/>
              <a:ea typeface="仿宋" panose="02010609060101010101" pitchFamily="49"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户口资料移交</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25603" name="Rectangle 17"/>
          <p:cNvSpPr/>
          <p:nvPr/>
        </p:nvSpPr>
        <p:spPr>
          <a:xfrm>
            <a:off x="198438" y="1562100"/>
            <a:ext cx="8942387" cy="553997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571500" lvl="0" indent="-571500" eaLnBrk="1" hangingPunct="1">
              <a:lnSpc>
                <a:spcPct val="150000"/>
              </a:lnSpc>
              <a:spcBef>
                <a:spcPct val="0"/>
              </a:spcBef>
              <a:buNone/>
            </a:pPr>
            <a:r>
              <a:rPr lang="zh-CN" altLang="zh-CN" sz="2200" b="1" dirty="0">
                <a:latin typeface="宋体" panose="02010600030101010101" pitchFamily="2" charset="-122"/>
                <a:ea typeface="宋体" panose="02010600030101010101" pitchFamily="2" charset="-122"/>
                <a:sym typeface="+mn-ea"/>
              </a:rPr>
              <a:t> </a:t>
            </a:r>
            <a:r>
              <a:rPr lang="zh-CN" altLang="zh-CN" sz="2400" b="1" dirty="0">
                <a:solidFill>
                  <a:srgbClr val="FF0000"/>
                </a:solidFill>
                <a:latin typeface="宋体" panose="02010600030101010101" pitchFamily="2" charset="-122"/>
                <a:ea typeface="宋体" panose="02010600030101010101" pitchFamily="2" charset="-122"/>
                <a:sym typeface="+mn-ea"/>
              </a:rPr>
              <a:t>3.资料移交</a:t>
            </a:r>
            <a:endParaRPr lang="zh-CN" altLang="zh-CN" sz="2400" b="1"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1</a:t>
            </a:r>
            <a:r>
              <a:rPr lang="zh-CN" altLang="zh-CN" sz="2400" b="1" dirty="0">
                <a:latin typeface="宋体" panose="02010600030101010101" pitchFamily="2" charset="-122"/>
                <a:ea typeface="宋体" panose="02010600030101010101" pitchFamily="2" charset="-122"/>
                <a:sym typeface="+mn-ea"/>
              </a:rPr>
              <a:t>）资料清点无误后，院系将所有材料（包括所有户口迁移资料</a:t>
            </a:r>
            <a:r>
              <a:rPr lang="zh-CN" altLang="zh-CN" sz="2400" b="1" dirty="0" smtClean="0">
                <a:latin typeface="宋体" panose="02010600030101010101" pitchFamily="2" charset="-122"/>
                <a:ea typeface="宋体" panose="02010600030101010101" pitchFamily="2" charset="-122"/>
                <a:sym typeface="+mn-ea"/>
              </a:rPr>
              <a:t>、《</a:t>
            </a:r>
            <a:r>
              <a:rPr lang="zh-CN" altLang="zh-CN" sz="2400" b="1" dirty="0">
                <a:latin typeface="宋体" panose="02010600030101010101" pitchFamily="2" charset="-122"/>
                <a:ea typeface="宋体" panose="02010600030101010101" pitchFamily="2" charset="-122"/>
                <a:sym typeface="+mn-ea"/>
              </a:rPr>
              <a:t>202</a:t>
            </a:r>
            <a:r>
              <a:rPr lang="en-US" altLang="zh-CN" sz="2400" b="1" dirty="0">
                <a:latin typeface="宋体" panose="02010600030101010101" pitchFamily="2" charset="-122"/>
                <a:ea typeface="宋体" panose="02010600030101010101" pitchFamily="2" charset="-122"/>
                <a:sym typeface="+mn-ea"/>
              </a:rPr>
              <a:t>3</a:t>
            </a:r>
            <a:r>
              <a:rPr lang="zh-CN" altLang="zh-CN" sz="2400" b="1" dirty="0">
                <a:latin typeface="宋体" panose="02010600030101010101" pitchFamily="2" charset="-122"/>
                <a:ea typeface="宋体" panose="02010600030101010101" pitchFamily="2" charset="-122"/>
                <a:sym typeface="+mn-ea"/>
              </a:rPr>
              <a:t>级新生入户资料收集登记表》）移交至各校区（园）保卫部门。</a:t>
            </a:r>
            <a:endParaRPr lang="zh-CN" altLang="zh-CN" sz="2400" b="1" dirty="0">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2</a:t>
            </a:r>
            <a:r>
              <a:rPr lang="zh-CN" altLang="zh-CN" sz="2400" b="1" dirty="0">
                <a:latin typeface="宋体" panose="02010600030101010101" pitchFamily="2" charset="-122"/>
                <a:ea typeface="宋体" panose="02010600030101010101" pitchFamily="2" charset="-122"/>
                <a:sym typeface="+mn-ea"/>
              </a:rPr>
              <a:t>）</a:t>
            </a:r>
            <a:r>
              <a:rPr lang="zh-CN" altLang="zh-CN" sz="2400" b="1" dirty="0">
                <a:solidFill>
                  <a:srgbClr val="FF0000"/>
                </a:solidFill>
                <a:latin typeface="宋体" panose="02010600030101010101" pitchFamily="2" charset="-122"/>
                <a:ea typeface="宋体" panose="02010600030101010101" pitchFamily="2" charset="-122"/>
                <a:sym typeface="+mn-ea"/>
              </a:rPr>
              <a:t>院系统一移交资料后，不再收取户口迁移资料。漏交资料以及迁移证有问题的学生</a:t>
            </a:r>
            <a:r>
              <a:rPr lang="en-US" altLang="en-US" sz="2400" b="1" dirty="0" err="1" smtClean="0">
                <a:solidFill>
                  <a:srgbClr val="FF0000"/>
                </a:solidFill>
                <a:latin typeface="Arial" panose="020B0604020202020204" pitchFamily="34" charset="0"/>
                <a:ea typeface="宋体" panose="02010600030101010101" pitchFamily="2" charset="-122"/>
                <a:sym typeface="+mn-ea"/>
              </a:rPr>
              <a:t>最迟在</a:t>
            </a:r>
            <a:r>
              <a:rPr lang="zh-CN" altLang="en-US" sz="2400" b="1" dirty="0">
                <a:solidFill>
                  <a:srgbClr val="FF0000"/>
                </a:solidFill>
                <a:latin typeface="Arial" panose="020B0604020202020204" pitchFamily="34" charset="0"/>
                <a:ea typeface="宋体" panose="02010600030101010101" pitchFamily="2" charset="-122"/>
                <a:sym typeface="华文行楷" panose="02010800040101010101" pitchFamily="2" charset="-122"/>
              </a:rPr>
              <a:t>第二学期</a:t>
            </a:r>
            <a:r>
              <a:rPr lang="en-US" altLang="zh-CN" sz="2400" b="1" dirty="0">
                <a:solidFill>
                  <a:srgbClr val="FF0000"/>
                </a:solidFill>
                <a:latin typeface="Arial" panose="020B0604020202020204" pitchFamily="34" charset="0"/>
                <a:ea typeface="宋体" panose="02010600030101010101" pitchFamily="2" charset="-122"/>
                <a:sym typeface="华文行楷" panose="02010800040101010101" pitchFamily="2" charset="-122"/>
              </a:rPr>
              <a:t>3</a:t>
            </a:r>
            <a:r>
              <a:rPr lang="zh-CN" altLang="en-US" sz="2400" b="1" dirty="0">
                <a:solidFill>
                  <a:srgbClr val="FF0000"/>
                </a:solidFill>
                <a:latin typeface="Arial" panose="020B0604020202020204" pitchFamily="34" charset="0"/>
                <a:ea typeface="宋体" panose="02010600030101010101" pitchFamily="2" charset="-122"/>
                <a:sym typeface="华文行楷" panose="02010800040101010101" pitchFamily="2" charset="-122"/>
              </a:rPr>
              <a:t>月底</a:t>
            </a:r>
            <a:r>
              <a:rPr lang="en-US" altLang="en-US" sz="2400" b="1" dirty="0">
                <a:solidFill>
                  <a:srgbClr val="FF0000"/>
                </a:solidFill>
                <a:latin typeface="Arial" panose="020B0604020202020204" pitchFamily="34" charset="0"/>
                <a:ea typeface="宋体" panose="02010600030101010101" pitchFamily="2" charset="-122"/>
              </a:rPr>
              <a:t>前</a:t>
            </a:r>
            <a:r>
              <a:rPr lang="zh-CN" altLang="zh-CN" sz="2400" b="1" dirty="0" smtClean="0">
                <a:solidFill>
                  <a:srgbClr val="FF0000"/>
                </a:solidFill>
                <a:latin typeface="宋体" panose="02010600030101010101" pitchFamily="2" charset="-122"/>
                <a:ea typeface="宋体" panose="02010600030101010101" pitchFamily="2" charset="-122"/>
                <a:sym typeface="+mn-ea"/>
              </a:rPr>
              <a:t>由</a:t>
            </a:r>
            <a:r>
              <a:rPr lang="zh-CN" altLang="zh-CN" sz="2400" b="1" dirty="0">
                <a:solidFill>
                  <a:srgbClr val="FF0000"/>
                </a:solidFill>
                <a:latin typeface="宋体" panose="02010600030101010101" pitchFamily="2" charset="-122"/>
                <a:ea typeface="宋体" panose="02010600030101010101" pitchFamily="2" charset="-122"/>
                <a:sym typeface="+mn-ea"/>
              </a:rPr>
              <a:t>本人将相关资料交到所在校区保卫</a:t>
            </a:r>
            <a:r>
              <a:rPr lang="zh-CN" altLang="zh-CN" sz="2400" b="1" dirty="0" smtClean="0">
                <a:solidFill>
                  <a:srgbClr val="FF0000"/>
                </a:solidFill>
                <a:latin typeface="宋体" panose="02010600030101010101" pitchFamily="2" charset="-122"/>
                <a:ea typeface="宋体" panose="02010600030101010101" pitchFamily="2" charset="-122"/>
                <a:sym typeface="+mn-ea"/>
              </a:rPr>
              <a:t>部门</a:t>
            </a:r>
            <a:r>
              <a:rPr lang="zh-CN" altLang="zh-CN" sz="2400" b="1" dirty="0" smtClean="0">
                <a:solidFill>
                  <a:srgbClr val="FF0000"/>
                </a:solidFill>
                <a:latin typeface="宋体" panose="02010600030101010101" pitchFamily="2" charset="-122"/>
                <a:ea typeface="宋体" panose="02010600030101010101" pitchFamily="2" charset="-122"/>
                <a:sym typeface="华文行楷" panose="02010800040101010101" pitchFamily="2" charset="-122"/>
              </a:rPr>
              <a:t>。</a:t>
            </a:r>
            <a:endParaRPr lang="zh-CN" altLang="zh-CN" sz="2400" b="1"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3</a:t>
            </a:r>
            <a:r>
              <a:rPr lang="zh-CN" altLang="zh-CN" sz="2400" b="1" dirty="0">
                <a:latin typeface="宋体" panose="02010600030101010101" pitchFamily="2" charset="-122"/>
                <a:ea typeface="宋体" panose="02010600030101010101" pitchFamily="2" charset="-122"/>
                <a:sym typeface="+mn-ea"/>
              </a:rPr>
              <a:t>）做好相关提醒工作，避免发生新生错过入户时间的情况。</a:t>
            </a:r>
            <a:endParaRPr lang="zh-CN" altLang="zh-CN" sz="2400" b="1" dirty="0">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400" b="1" dirty="0">
                <a:latin typeface="宋体" panose="02010600030101010101" pitchFamily="2" charset="-122"/>
                <a:ea typeface="宋体" panose="02010600030101010101" pitchFamily="2" charset="-122"/>
                <a:sym typeface="+mn-ea"/>
              </a:rPr>
              <a:t> </a:t>
            </a:r>
            <a:endParaRPr lang="zh-CN" altLang="en-US" sz="2400" b="1" u="sng"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endParaRPr lang="zh-CN" altLang="zh-CN" sz="20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户口业务联系地址与电话</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25603" name="Rectangle 17"/>
          <p:cNvSpPr/>
          <p:nvPr/>
        </p:nvSpPr>
        <p:spPr>
          <a:xfrm>
            <a:off x="198755" y="1562100"/>
            <a:ext cx="8942070" cy="4701540"/>
          </a:xfrm>
          <a:prstGeom prst="rect">
            <a:avLst/>
          </a:prstGeom>
          <a:noFill/>
          <a:ln w="9525">
            <a:noFill/>
          </a:ln>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571500" lvl="0" indent="-571500" eaLnBrk="1" hangingPunct="1">
              <a:lnSpc>
                <a:spcPct val="150000"/>
              </a:lnSpc>
              <a:spcBef>
                <a:spcPct val="0"/>
              </a:spcBef>
              <a:buNone/>
            </a:pPr>
            <a:r>
              <a:rPr lang="en-US" altLang="zh-CN" sz="2400" b="1" dirty="0">
                <a:solidFill>
                  <a:srgbClr val="FF0000"/>
                </a:solidFill>
                <a:latin typeface="宋体" panose="02010600030101010101" pitchFamily="2" charset="-122"/>
                <a:ea typeface="宋体" panose="02010600030101010101" pitchFamily="2" charset="-122"/>
                <a:sym typeface="+mn-ea"/>
              </a:rPr>
              <a:t>1.</a:t>
            </a:r>
            <a:r>
              <a:rPr lang="zh-CN" altLang="zh-CN" sz="2400" b="1" dirty="0">
                <a:solidFill>
                  <a:srgbClr val="FF0000"/>
                </a:solidFill>
                <a:latin typeface="宋体" panose="02010600030101010101" pitchFamily="2" charset="-122"/>
                <a:ea typeface="宋体" panose="02010600030101010101" pitchFamily="2" charset="-122"/>
                <a:sym typeface="+mn-ea"/>
              </a:rPr>
              <a:t>深圳校区保卫办</a:t>
            </a:r>
            <a:endParaRPr lang="zh-CN" altLang="zh-CN" sz="2400" b="1"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zh-CN" sz="2400" b="1" dirty="0">
                <a:solidFill>
                  <a:schemeClr val="tx1"/>
                </a:solidFill>
                <a:latin typeface="宋体" panose="02010600030101010101" pitchFamily="2" charset="-122"/>
                <a:ea typeface="宋体" panose="02010600030101010101" pitchFamily="2" charset="-122"/>
                <a:sym typeface="+mn-ea"/>
              </a:rPr>
              <a:t>（</a:t>
            </a:r>
            <a:r>
              <a:rPr lang="en-US" altLang="zh-CN" sz="2400" b="1" dirty="0">
                <a:solidFill>
                  <a:schemeClr val="tx1"/>
                </a:solidFill>
                <a:latin typeface="宋体" panose="02010600030101010101" pitchFamily="2" charset="-122"/>
                <a:ea typeface="宋体" panose="02010600030101010101" pitchFamily="2" charset="-122"/>
                <a:sym typeface="+mn-ea"/>
              </a:rPr>
              <a:t>1</a:t>
            </a:r>
            <a:r>
              <a:rPr lang="zh-CN" altLang="en-US" sz="2400" b="1" dirty="0">
                <a:solidFill>
                  <a:schemeClr val="tx1"/>
                </a:solidFill>
                <a:latin typeface="宋体" panose="02010600030101010101" pitchFamily="2" charset="-122"/>
                <a:ea typeface="宋体" panose="02010600030101010101" pitchFamily="2" charset="-122"/>
                <a:sym typeface="+mn-ea"/>
              </a:rPr>
              <a:t>）</a:t>
            </a:r>
            <a:r>
              <a:rPr lang="zh-CN" altLang="zh-CN" sz="2400" b="1" dirty="0">
                <a:solidFill>
                  <a:schemeClr val="tx1"/>
                </a:solidFill>
                <a:latin typeface="宋体" panose="02010600030101010101" pitchFamily="2" charset="-122"/>
                <a:ea typeface="宋体" panose="02010600030101010101" pitchFamily="2" charset="-122"/>
                <a:sym typeface="+mn-ea"/>
              </a:rPr>
              <a:t>地址：逸仙楼</a:t>
            </a:r>
            <a:r>
              <a:rPr lang="en-US" altLang="zh-CN" sz="2400" b="1" dirty="0">
                <a:solidFill>
                  <a:schemeClr val="tx1"/>
                </a:solidFill>
                <a:latin typeface="宋体" panose="02010600030101010101" pitchFamily="2" charset="-122"/>
                <a:ea typeface="宋体" panose="02010600030101010101" pitchFamily="2" charset="-122"/>
                <a:sym typeface="+mn-ea"/>
              </a:rPr>
              <a:t>105</a:t>
            </a:r>
            <a:endParaRPr lang="en-US" altLang="zh-CN" sz="2400" b="1" dirty="0">
              <a:solidFill>
                <a:schemeClr val="tx1"/>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en-US" sz="2400" b="1" dirty="0">
                <a:solidFill>
                  <a:schemeClr val="tx1"/>
                </a:solidFill>
                <a:latin typeface="宋体" panose="02010600030101010101" pitchFamily="2" charset="-122"/>
                <a:ea typeface="宋体" panose="02010600030101010101" pitchFamily="2" charset="-122"/>
                <a:sym typeface="+mn-ea"/>
              </a:rPr>
              <a:t>（</a:t>
            </a:r>
            <a:r>
              <a:rPr lang="en-US" altLang="zh-CN" sz="2400" b="1" dirty="0">
                <a:solidFill>
                  <a:schemeClr val="tx1"/>
                </a:solidFill>
                <a:latin typeface="宋体" panose="02010600030101010101" pitchFamily="2" charset="-122"/>
                <a:ea typeface="宋体" panose="02010600030101010101" pitchFamily="2" charset="-122"/>
                <a:sym typeface="+mn-ea"/>
              </a:rPr>
              <a:t>2</a:t>
            </a:r>
            <a:r>
              <a:rPr lang="zh-CN" altLang="en-US" sz="2400" b="1" dirty="0">
                <a:solidFill>
                  <a:schemeClr val="tx1"/>
                </a:solidFill>
                <a:latin typeface="宋体" panose="02010600030101010101" pitchFamily="2" charset="-122"/>
                <a:ea typeface="宋体" panose="02010600030101010101" pitchFamily="2" charset="-122"/>
                <a:sym typeface="+mn-ea"/>
              </a:rPr>
              <a:t>）联系电话：</a:t>
            </a:r>
            <a:r>
              <a:rPr lang="en-US" altLang="zh-CN" sz="2400" b="1" dirty="0">
                <a:solidFill>
                  <a:schemeClr val="tx1"/>
                </a:solidFill>
                <a:latin typeface="宋体" panose="02010600030101010101" pitchFamily="2" charset="-122"/>
                <a:ea typeface="宋体" panose="02010600030101010101" pitchFamily="2" charset="-122"/>
                <a:sym typeface="+mn-ea"/>
              </a:rPr>
              <a:t>0755-23260060</a:t>
            </a:r>
            <a:endParaRPr lang="en-US" altLang="zh-CN" sz="2400" b="1" dirty="0">
              <a:solidFill>
                <a:schemeClr val="tx1"/>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endParaRPr lang="en-US" altLang="zh-CN" sz="800" b="1" dirty="0">
              <a:solidFill>
                <a:schemeClr val="tx1"/>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en-US" altLang="zh-CN" sz="2400" b="1" dirty="0">
                <a:solidFill>
                  <a:srgbClr val="FF0000"/>
                </a:solidFill>
                <a:latin typeface="宋体" panose="02010600030101010101" pitchFamily="2" charset="-122"/>
                <a:ea typeface="宋体" panose="02010600030101010101" pitchFamily="2" charset="-122"/>
                <a:sym typeface="+mn-ea"/>
              </a:rPr>
              <a:t>2.</a:t>
            </a:r>
            <a:r>
              <a:rPr lang="zh-CN" altLang="zh-CN" sz="2400" b="1" dirty="0">
                <a:solidFill>
                  <a:srgbClr val="FF0000"/>
                </a:solidFill>
                <a:latin typeface="宋体" panose="02010600030101010101" pitchFamily="2" charset="-122"/>
                <a:ea typeface="宋体" panose="02010600030101010101" pitchFamily="2" charset="-122"/>
                <a:sym typeface="+mn-ea"/>
              </a:rPr>
              <a:t>光明区新湖街道办事处行政服务大厅</a:t>
            </a:r>
            <a:endParaRPr lang="zh-CN" altLang="zh-CN" sz="2400" b="1" dirty="0">
              <a:solidFill>
                <a:srgbClr val="FF0000"/>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en-US" sz="2400" b="1" dirty="0">
                <a:solidFill>
                  <a:schemeClr val="tx1"/>
                </a:solidFill>
                <a:latin typeface="宋体" panose="02010600030101010101" pitchFamily="2" charset="-122"/>
                <a:ea typeface="宋体" panose="02010600030101010101" pitchFamily="2" charset="-122"/>
                <a:sym typeface="+mn-ea"/>
              </a:rPr>
              <a:t>（</a:t>
            </a:r>
            <a:r>
              <a:rPr lang="en-US" altLang="zh-CN" sz="2400" b="1" dirty="0">
                <a:solidFill>
                  <a:schemeClr val="tx1"/>
                </a:solidFill>
                <a:latin typeface="宋体" panose="02010600030101010101" pitchFamily="2" charset="-122"/>
                <a:ea typeface="宋体" panose="02010600030101010101" pitchFamily="2" charset="-122"/>
                <a:sym typeface="+mn-ea"/>
              </a:rPr>
              <a:t>1</a:t>
            </a:r>
            <a:r>
              <a:rPr lang="zh-CN" altLang="en-US" sz="2400" b="1" dirty="0">
                <a:solidFill>
                  <a:schemeClr val="tx1"/>
                </a:solidFill>
                <a:latin typeface="宋体" panose="02010600030101010101" pitchFamily="2" charset="-122"/>
                <a:ea typeface="宋体" panose="02010600030101010101" pitchFamily="2" charset="-122"/>
                <a:sym typeface="+mn-ea"/>
              </a:rPr>
              <a:t>）地址：深圳市光明区新湖街道圳美社区圳园路268号</a:t>
            </a:r>
            <a:endParaRPr lang="zh-CN" altLang="en-US" sz="2400" b="1" dirty="0">
              <a:solidFill>
                <a:schemeClr val="tx1"/>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r>
              <a:rPr lang="zh-CN" altLang="en-US" sz="2400" b="1" dirty="0">
                <a:solidFill>
                  <a:schemeClr val="tx1"/>
                </a:solidFill>
                <a:latin typeface="宋体" panose="02010600030101010101" pitchFamily="2" charset="-122"/>
                <a:ea typeface="宋体" panose="02010600030101010101" pitchFamily="2" charset="-122"/>
                <a:sym typeface="+mn-ea"/>
              </a:rPr>
              <a:t>（</a:t>
            </a:r>
            <a:r>
              <a:rPr lang="en-US" altLang="zh-CN" sz="2400" b="1" dirty="0">
                <a:solidFill>
                  <a:schemeClr val="tx1"/>
                </a:solidFill>
                <a:latin typeface="宋体" panose="02010600030101010101" pitchFamily="2" charset="-122"/>
                <a:ea typeface="宋体" panose="02010600030101010101" pitchFamily="2" charset="-122"/>
                <a:sym typeface="+mn-ea"/>
              </a:rPr>
              <a:t>2</a:t>
            </a:r>
            <a:r>
              <a:rPr lang="zh-CN" altLang="en-US" sz="2400" b="1" dirty="0">
                <a:solidFill>
                  <a:schemeClr val="tx1"/>
                </a:solidFill>
                <a:latin typeface="宋体" panose="02010600030101010101" pitchFamily="2" charset="-122"/>
                <a:ea typeface="宋体" panose="02010600030101010101" pitchFamily="2" charset="-122"/>
                <a:sym typeface="+mn-ea"/>
              </a:rPr>
              <a:t>）联系电话：0755-27116900</a:t>
            </a:r>
            <a:endParaRPr lang="zh-CN" altLang="en-US" sz="2400" b="1" dirty="0">
              <a:solidFill>
                <a:schemeClr val="tx1"/>
              </a:solidFill>
              <a:latin typeface="宋体" panose="02010600030101010101" pitchFamily="2" charset="-122"/>
              <a:ea typeface="宋体" panose="02010600030101010101" pitchFamily="2" charset="-122"/>
              <a:sym typeface="+mn-ea"/>
            </a:endParaRPr>
          </a:p>
          <a:p>
            <a:pPr marL="571500" lvl="0" indent="-571500" eaLnBrk="1" hangingPunct="1">
              <a:lnSpc>
                <a:spcPct val="150000"/>
              </a:lnSpc>
              <a:spcBef>
                <a:spcPct val="0"/>
              </a:spcBef>
              <a:buNone/>
            </a:pPr>
            <a:endParaRPr lang="zh-CN" altLang="en-US" sz="2400" b="1"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p:nvPr/>
        </p:nvSpPr>
        <p:spPr>
          <a:xfrm>
            <a:off x="131763" y="2417763"/>
            <a:ext cx="9012237" cy="144462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en-US" altLang="zh-CN" sz="4400" b="1" dirty="0">
                <a:solidFill>
                  <a:srgbClr val="CC3300"/>
                </a:solidFill>
                <a:latin typeface="Arial" panose="020B0604020202020204" pitchFamily="34" charset="0"/>
                <a:ea typeface="华文中宋" panose="02010600040101010101" pitchFamily="2" charset="-122"/>
              </a:rPr>
              <a:t>   </a:t>
            </a:r>
            <a:r>
              <a:rPr lang="zh-CN" altLang="en-US" sz="4400" b="1" dirty="0">
                <a:solidFill>
                  <a:srgbClr val="CC3300"/>
                </a:solidFill>
                <a:latin typeface="Arial" panose="020B0604020202020204" pitchFamily="34" charset="0"/>
                <a:ea typeface="华文中宋" panose="02010600040101010101" pitchFamily="2" charset="-122"/>
              </a:rPr>
              <a:t>感谢各位对保卫处工作的</a:t>
            </a:r>
            <a:endParaRPr lang="zh-CN" altLang="en-US" sz="4400" b="1" dirty="0">
              <a:solidFill>
                <a:srgbClr val="CC3300"/>
              </a:solidFill>
              <a:latin typeface="Arial" panose="020B0604020202020204" pitchFamily="34" charset="0"/>
              <a:ea typeface="华文中宋" panose="02010600040101010101" pitchFamily="2" charset="-122"/>
            </a:endParaRPr>
          </a:p>
          <a:p>
            <a:pPr marL="0" lvl="0" indent="0" algn="ctr" eaLnBrk="1" hangingPunct="1">
              <a:spcBef>
                <a:spcPct val="0"/>
              </a:spcBef>
              <a:buNone/>
            </a:pPr>
            <a:r>
              <a:rPr lang="zh-CN" altLang="en-US" sz="4400" b="1" dirty="0">
                <a:solidFill>
                  <a:srgbClr val="CC3300"/>
                </a:solidFill>
                <a:latin typeface="Arial" panose="020B0604020202020204" pitchFamily="34" charset="0"/>
                <a:ea typeface="华文中宋" panose="02010600040101010101" pitchFamily="2" charset="-122"/>
              </a:rPr>
              <a:t>支持与配合！</a:t>
            </a:r>
            <a:endParaRPr lang="zh-CN" altLang="en-US" sz="4400" b="1" dirty="0">
              <a:solidFill>
                <a:srgbClr val="CC3300"/>
              </a:solidFill>
              <a:latin typeface="Arial" panose="020B0604020202020204" pitchFamily="34" charset="0"/>
              <a:ea typeface="华文中宋" panose="0201060004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新生入户办理方式</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195" name="Rectangle 17"/>
          <p:cNvSpPr/>
          <p:nvPr/>
        </p:nvSpPr>
        <p:spPr>
          <a:xfrm>
            <a:off x="403225" y="1484784"/>
            <a:ext cx="8243888" cy="538609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zh-CN" altLang="en-US" sz="2400" b="1" dirty="0">
                <a:latin typeface="仿宋" panose="02010609060101010101" pitchFamily="49" charset="-122"/>
                <a:ea typeface="仿宋" panose="02010609060101010101" pitchFamily="49" charset="-122"/>
                <a:sym typeface="+mn-ea"/>
              </a:rPr>
              <a:t>一、集中办理户口迁入</a:t>
            </a:r>
            <a:endParaRPr lang="zh-CN" altLang="en-US" sz="24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400" dirty="0">
                <a:latin typeface="仿宋" panose="02010609060101010101" pitchFamily="49" charset="-122"/>
                <a:ea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有</a:t>
            </a:r>
            <a:r>
              <a:rPr lang="zh-CN" altLang="en-US" sz="2400" dirty="0">
                <a:latin typeface="仿宋" panose="02010609060101010101" pitchFamily="49" charset="-122"/>
                <a:ea typeface="仿宋" panose="02010609060101010101" pitchFamily="49" charset="-122"/>
                <a:sym typeface="华文行楷" panose="02010800040101010101" pitchFamily="2" charset="-122"/>
              </a:rPr>
              <a:t>意向</a:t>
            </a:r>
            <a:r>
              <a:rPr lang="zh-CN" altLang="en-US" sz="2400" dirty="0">
                <a:latin typeface="仿宋" panose="02010609060101010101" pitchFamily="49" charset="-122"/>
                <a:ea typeface="仿宋" panose="02010609060101010101" pitchFamily="49" charset="-122"/>
                <a:sym typeface="+mn-ea"/>
              </a:rPr>
              <a:t>迁入学校集体户的新生需</a:t>
            </a:r>
            <a:r>
              <a:rPr lang="zh-CN" altLang="en-US" sz="2400" dirty="0" smtClean="0">
                <a:latin typeface="仿宋" panose="02010609060101010101" pitchFamily="49" charset="-122"/>
                <a:ea typeface="仿宋" panose="02010609060101010101" pitchFamily="49" charset="-122"/>
                <a:sym typeface="+mn-ea"/>
              </a:rPr>
              <a:t>在</a:t>
            </a:r>
            <a:r>
              <a:rPr lang="zh-CN" altLang="zh-CN" sz="2400" dirty="0" smtClean="0">
                <a:latin typeface="仿宋" panose="02010609060101010101" pitchFamily="49" charset="-122"/>
                <a:ea typeface="仿宋" panose="02010609060101010101" pitchFamily="49" charset="-122"/>
                <a:sym typeface="+mn-ea"/>
              </a:rPr>
              <a:t>第二</a:t>
            </a:r>
            <a:r>
              <a:rPr lang="zh-CN" altLang="zh-CN" sz="2400" dirty="0">
                <a:latin typeface="仿宋" panose="02010609060101010101" pitchFamily="49" charset="-122"/>
                <a:ea typeface="仿宋" panose="02010609060101010101" pitchFamily="49" charset="-122"/>
                <a:sym typeface="+mn-ea"/>
              </a:rPr>
              <a:t>学期开学</a:t>
            </a:r>
            <a:r>
              <a:rPr lang="zh-CN" altLang="zh-CN" sz="2400" dirty="0" smtClean="0">
                <a:latin typeface="仿宋" panose="02010609060101010101" pitchFamily="49" charset="-122"/>
                <a:ea typeface="仿宋" panose="02010609060101010101" pitchFamily="49" charset="-122"/>
                <a:sym typeface="+mn-ea"/>
              </a:rPr>
              <a:t>一周内</a:t>
            </a:r>
            <a:r>
              <a:rPr lang="zh-CN" altLang="en-US" sz="2400" dirty="0" smtClean="0">
                <a:latin typeface="仿宋" panose="02010609060101010101" pitchFamily="49" charset="-122"/>
                <a:ea typeface="仿宋" panose="02010609060101010101" pitchFamily="49" charset="-122"/>
                <a:sym typeface="+mn-ea"/>
              </a:rPr>
              <a:t>将</a:t>
            </a:r>
            <a:r>
              <a:rPr lang="zh-CN" altLang="en-US" sz="2400" dirty="0">
                <a:latin typeface="仿宋" panose="02010609060101010101" pitchFamily="49" charset="-122"/>
                <a:ea typeface="仿宋" panose="02010609060101010101" pitchFamily="49" charset="-122"/>
                <a:sym typeface="+mn-ea"/>
              </a:rPr>
              <a:t>户口迁移资料交至各有关培养单位，培养单位按要求整理好户籍资料后移交给各校园（区）保卫办。</a:t>
            </a:r>
            <a:endParaRPr lang="zh-CN" altLang="en-US" sz="2400"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zh-CN" altLang="en-US" sz="2400" b="1" dirty="0">
                <a:latin typeface="仿宋" panose="02010609060101010101" pitchFamily="49" charset="-122"/>
                <a:ea typeface="仿宋" panose="02010609060101010101" pitchFamily="49" charset="-122"/>
                <a:sym typeface="+mn-ea"/>
              </a:rPr>
              <a:t>二、个人办理户口迁入</a:t>
            </a:r>
            <a:endParaRPr lang="zh-CN" altLang="en-US" sz="2400" b="1"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400" dirty="0">
                <a:latin typeface="仿宋" panose="02010609060101010101" pitchFamily="49" charset="-122"/>
                <a:ea typeface="仿宋" panose="02010609060101010101" pitchFamily="49" charset="-122"/>
                <a:sym typeface="华文行楷" panose="02010800040101010101" pitchFamily="2" charset="-122"/>
              </a:rPr>
              <a:t>    </a:t>
            </a:r>
            <a:r>
              <a:rPr lang="zh-CN" altLang="en-US" sz="2400" dirty="0">
                <a:latin typeface="仿宋" panose="02010609060101010101" pitchFamily="49" charset="-122"/>
                <a:ea typeface="仿宋" panose="02010609060101010101" pitchFamily="49" charset="-122"/>
                <a:sym typeface="华文行楷" panose="02010800040101010101" pitchFamily="2" charset="-122"/>
              </a:rPr>
              <a:t>有意向迁入学校集体户，但未在规定时间内将户籍资料交给培养单位的新生，需在入学第二学期开学当月内自行将所需资料交至各校园（区）保卫办。</a:t>
            </a:r>
            <a:endParaRPr lang="zh-CN" altLang="en-US" sz="2400"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endParaRPr lang="zh-CN" altLang="en-US" sz="2400" dirty="0">
              <a:latin typeface="仿宋" panose="02010609060101010101" pitchFamily="49" charset="-122"/>
              <a:ea typeface="仿宋" panose="02010609060101010101" pitchFamily="49"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新生户籍资料收取流程</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圆角矩形 1"/>
          <p:cNvSpPr/>
          <p:nvPr/>
        </p:nvSpPr>
        <p:spPr>
          <a:xfrm>
            <a:off x="61913" y="2255838"/>
            <a:ext cx="1577975" cy="1473200"/>
          </a:xfrm>
          <a:prstGeom prst="roundRect">
            <a:avLst/>
          </a:prstGeom>
          <a:solidFill>
            <a:srgbClr val="036630"/>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har char="•"/>
              <a:defRPr sz="3200">
                <a:solidFill>
                  <a:schemeClr val="tx1"/>
                </a:solidFill>
                <a:latin typeface="Calibri" panose="020F0502020204030204" pitchFamily="34" charset="0"/>
                <a:ea typeface="华文行楷" panose="02010800040101010101" pitchFamily="2" charset="-122"/>
              </a:defRPr>
            </a:lvl1pPr>
            <a:lvl2pPr>
              <a:spcBef>
                <a:spcPct val="20000"/>
              </a:spcBef>
              <a:buChar char="–"/>
              <a:defRPr sz="2800">
                <a:solidFill>
                  <a:schemeClr val="tx1"/>
                </a:solidFill>
                <a:latin typeface="Calibri" panose="020F0502020204030204" pitchFamily="34" charset="0"/>
                <a:ea typeface="华文行楷" panose="02010800040101010101" pitchFamily="2" charset="-122"/>
              </a:defRPr>
            </a:lvl2pPr>
            <a:lvl3pPr>
              <a:spcBef>
                <a:spcPct val="20000"/>
              </a:spcBef>
              <a:buChar char="•"/>
              <a:defRPr sz="2400">
                <a:solidFill>
                  <a:schemeClr val="tx1"/>
                </a:solidFill>
                <a:latin typeface="Calibri" panose="020F0502020204030204" pitchFamily="34" charset="0"/>
                <a:ea typeface="华文行楷" panose="02010800040101010101" pitchFamily="2" charset="-122"/>
              </a:defRPr>
            </a:lvl3pPr>
            <a:lvl4pPr>
              <a:spcBef>
                <a:spcPct val="20000"/>
              </a:spcBef>
              <a:buChar char="–"/>
              <a:defRPr sz="2000">
                <a:solidFill>
                  <a:schemeClr val="tx1"/>
                </a:solidFill>
                <a:latin typeface="Calibri" panose="020F0502020204030204" pitchFamily="34" charset="0"/>
                <a:ea typeface="华文行楷" panose="02010800040101010101" pitchFamily="2" charset="-122"/>
              </a:defRPr>
            </a:lvl4pPr>
            <a:lvl5pPr>
              <a:spcBef>
                <a:spcPct val="20000"/>
              </a:spcBef>
              <a:buChar char="»"/>
              <a:defRPr sz="2000">
                <a:solidFill>
                  <a:schemeClr val="tx1"/>
                </a:solidFill>
                <a:latin typeface="Calibri" panose="020F0502020204030204" pitchFamily="34" charset="0"/>
                <a:ea typeface="华文行楷" panose="02010800040101010101" pitchFamily="2" charset="-122"/>
              </a:defRPr>
            </a:lvl5pPr>
            <a:lvl6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6pPr>
            <a:lvl7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7pPr>
            <a:lvl8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8pPr>
            <a:lvl9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rPr>
              <a:t>新生</a:t>
            </a:r>
            <a:endParaRPr kumimoji="0" lang="zh-CN" altLang="en-US" sz="2400" b="1"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rPr>
              <a:t>（本科生及研究生）</a:t>
            </a:r>
            <a:endParaRPr kumimoji="0" lang="zh-CN" altLang="en-US" sz="1800" b="1" i="0" u="none" strike="noStrike" kern="1200" cap="none" spc="0" normalizeH="0" baseline="0" noProof="1">
              <a:ln>
                <a:noFill/>
              </a:ln>
              <a:solidFill>
                <a:srgbClr val="FFFFFF"/>
              </a:solidFill>
              <a:effectLst/>
              <a:uLnTx/>
              <a:uFillTx/>
              <a:latin typeface="Calibri" panose="020F0502020204030204" pitchFamily="34" charset="0"/>
              <a:ea typeface="华文行楷" panose="02010800040101010101" pitchFamily="2" charset="-122"/>
              <a:cs typeface="+mn-cs"/>
            </a:endParaRPr>
          </a:p>
        </p:txBody>
      </p:sp>
      <p:sp>
        <p:nvSpPr>
          <p:cNvPr id="4" name="右箭头 3"/>
          <p:cNvSpPr/>
          <p:nvPr/>
        </p:nvSpPr>
        <p:spPr>
          <a:xfrm>
            <a:off x="1717675" y="2740025"/>
            <a:ext cx="1968500" cy="50482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har char="•"/>
              <a:defRPr sz="3200">
                <a:solidFill>
                  <a:schemeClr val="tx1"/>
                </a:solidFill>
                <a:latin typeface="Calibri" panose="020F0502020204030204" pitchFamily="34" charset="0"/>
                <a:ea typeface="华文行楷" panose="02010800040101010101" pitchFamily="2" charset="-122"/>
              </a:defRPr>
            </a:lvl1pPr>
            <a:lvl2pPr>
              <a:spcBef>
                <a:spcPct val="20000"/>
              </a:spcBef>
              <a:buChar char="–"/>
              <a:defRPr sz="2800">
                <a:solidFill>
                  <a:schemeClr val="tx1"/>
                </a:solidFill>
                <a:latin typeface="Calibri" panose="020F0502020204030204" pitchFamily="34" charset="0"/>
                <a:ea typeface="华文行楷" panose="02010800040101010101" pitchFamily="2" charset="-122"/>
              </a:defRPr>
            </a:lvl2pPr>
            <a:lvl3pPr>
              <a:spcBef>
                <a:spcPct val="20000"/>
              </a:spcBef>
              <a:buChar char="•"/>
              <a:defRPr sz="2400">
                <a:solidFill>
                  <a:schemeClr val="tx1"/>
                </a:solidFill>
                <a:latin typeface="Calibri" panose="020F0502020204030204" pitchFamily="34" charset="0"/>
                <a:ea typeface="华文行楷" panose="02010800040101010101" pitchFamily="2" charset="-122"/>
              </a:defRPr>
            </a:lvl3pPr>
            <a:lvl4pPr>
              <a:spcBef>
                <a:spcPct val="20000"/>
              </a:spcBef>
              <a:buChar char="–"/>
              <a:defRPr sz="2000">
                <a:solidFill>
                  <a:schemeClr val="tx1"/>
                </a:solidFill>
                <a:latin typeface="Calibri" panose="020F0502020204030204" pitchFamily="34" charset="0"/>
                <a:ea typeface="华文行楷" panose="02010800040101010101" pitchFamily="2" charset="-122"/>
              </a:defRPr>
            </a:lvl4pPr>
            <a:lvl5pPr>
              <a:spcBef>
                <a:spcPct val="20000"/>
              </a:spcBef>
              <a:buChar char="»"/>
              <a:defRPr sz="2000">
                <a:solidFill>
                  <a:schemeClr val="tx1"/>
                </a:solidFill>
                <a:latin typeface="Calibri" panose="020F0502020204030204" pitchFamily="34" charset="0"/>
                <a:ea typeface="华文行楷" panose="02010800040101010101" pitchFamily="2" charset="-122"/>
              </a:defRPr>
            </a:lvl5pPr>
            <a:lvl6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6pPr>
            <a:lvl7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7pPr>
            <a:lvl8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8pPr>
            <a:lvl9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华文行楷" panose="02010800040101010101" pitchFamily="2" charset="-122"/>
              <a:cs typeface="+mn-cs"/>
            </a:endParaRPr>
          </a:p>
        </p:txBody>
      </p:sp>
      <p:sp>
        <p:nvSpPr>
          <p:cNvPr id="9223" name="文本框 4"/>
          <p:cNvSpPr txBox="1"/>
          <p:nvPr/>
        </p:nvSpPr>
        <p:spPr>
          <a:xfrm>
            <a:off x="1580926" y="1913661"/>
            <a:ext cx="2178050" cy="769441"/>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en-US" altLang="zh-CN" sz="2200" b="1" dirty="0">
                <a:latin typeface="Arial" panose="020B0604020202020204" pitchFamily="34" charset="0"/>
                <a:ea typeface="宋体" panose="02010600030101010101" pitchFamily="2" charset="-122"/>
              </a:rPr>
              <a:t>1.</a:t>
            </a:r>
            <a:r>
              <a:rPr lang="zh-CN" altLang="en-US" sz="2200" b="1" dirty="0">
                <a:latin typeface="Arial" panose="020B0604020202020204" pitchFamily="34" charset="0"/>
                <a:ea typeface="宋体" panose="02010600030101010101" pitchFamily="2" charset="-122"/>
              </a:rPr>
              <a:t>各培养单位集中收取</a:t>
            </a:r>
            <a:r>
              <a:rPr lang="zh-CN" altLang="en-US" sz="2200" b="1" dirty="0" smtClean="0">
                <a:latin typeface="Arial" panose="020B0604020202020204" pitchFamily="34" charset="0"/>
                <a:ea typeface="宋体" panose="02010600030101010101" pitchFamily="2" charset="-122"/>
              </a:rPr>
              <a:t>资料</a:t>
            </a:r>
            <a:endParaRPr lang="zh-CN" altLang="en-US" sz="2200" b="1" dirty="0">
              <a:latin typeface="Arial" panose="020B0604020202020204" pitchFamily="34" charset="0"/>
              <a:ea typeface="宋体" panose="02010600030101010101" pitchFamily="2" charset="-122"/>
            </a:endParaRPr>
          </a:p>
        </p:txBody>
      </p:sp>
      <p:sp>
        <p:nvSpPr>
          <p:cNvPr id="7" name="圆角矩形 6"/>
          <p:cNvSpPr/>
          <p:nvPr/>
        </p:nvSpPr>
        <p:spPr>
          <a:xfrm>
            <a:off x="3727450" y="2255838"/>
            <a:ext cx="1577975" cy="1473200"/>
          </a:xfrm>
          <a:prstGeom prst="roundRect">
            <a:avLst/>
          </a:prstGeom>
          <a:solidFill>
            <a:srgbClr val="036630"/>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FFFF"/>
                </a:solidFill>
                <a:effectLst/>
                <a:uLnTx/>
                <a:uFillTx/>
                <a:latin typeface="+mn-lt"/>
                <a:ea typeface="宋体" panose="02010600030101010101" pitchFamily="2" charset="-122"/>
                <a:cs typeface="+mn-cs"/>
              </a:rPr>
              <a:t>培养单位</a:t>
            </a:r>
            <a:endParaRPr kumimoji="0" lang="zh-CN" altLang="en-US" sz="2400" b="1" i="0" u="none" strike="noStrike" kern="1200" cap="none" spc="0" normalizeH="0" baseline="0" noProof="1">
              <a:ln>
                <a:noFill/>
              </a:ln>
              <a:solidFill>
                <a:srgbClr val="FFFFFF"/>
              </a:solidFill>
              <a:effectLst/>
              <a:uLnTx/>
              <a:uFillTx/>
              <a:latin typeface="+mn-lt"/>
              <a:ea typeface="宋体" panose="02010600030101010101" pitchFamily="2" charset="-122"/>
              <a:cs typeface="+mn-cs"/>
            </a:endParaRPr>
          </a:p>
        </p:txBody>
      </p:sp>
      <p:sp>
        <p:nvSpPr>
          <p:cNvPr id="8" name="圆角矩形 7"/>
          <p:cNvSpPr/>
          <p:nvPr/>
        </p:nvSpPr>
        <p:spPr>
          <a:xfrm>
            <a:off x="7197725" y="2255838"/>
            <a:ext cx="1773238" cy="1473200"/>
          </a:xfrm>
          <a:prstGeom prst="roundRect">
            <a:avLst/>
          </a:prstGeom>
          <a:solidFill>
            <a:srgbClr val="036630"/>
          </a:solidFill>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1" i="0" u="none" strike="noStrike" kern="1200" cap="none" spc="0" normalizeH="0" baseline="0" noProof="1">
              <a:ln>
                <a:noFill/>
              </a:ln>
              <a:solidFill>
                <a:srgbClr val="FFFFFF"/>
              </a:solidFill>
              <a:effectLst/>
              <a:uLnTx/>
              <a:uFillTx/>
              <a:latin typeface="+mn-lt"/>
              <a:ea typeface="宋体" panose="02010600030101010101" pitchFamily="2"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FFFF"/>
                </a:solidFill>
                <a:effectLst/>
                <a:uLnTx/>
                <a:uFillTx/>
                <a:latin typeface="+mn-lt"/>
                <a:ea typeface="宋体" panose="02010600030101010101" pitchFamily="2" charset="-122"/>
                <a:cs typeface="+mn-cs"/>
              </a:rPr>
              <a:t>所在校区保卫部门</a:t>
            </a:r>
            <a:endParaRPr kumimoji="0" lang="zh-CN" altLang="en-US" sz="2400" b="1" i="0" u="none" strike="noStrike" kern="1200" cap="none" spc="0" normalizeH="0" baseline="0" noProof="1">
              <a:ln>
                <a:noFill/>
              </a:ln>
              <a:solidFill>
                <a:srgbClr val="FFFFFF"/>
              </a:solidFill>
              <a:effectLst/>
              <a:uLnTx/>
              <a:uFillTx/>
              <a:latin typeface="+mn-lt"/>
              <a:ea typeface="宋体" panose="02010600030101010101" pitchFamily="2" charset="-122"/>
              <a:cs typeface="+mn-cs"/>
            </a:endParaRPr>
          </a:p>
        </p:txBody>
      </p:sp>
      <p:sp>
        <p:nvSpPr>
          <p:cNvPr id="9230" name="文本框 8"/>
          <p:cNvSpPr txBox="1"/>
          <p:nvPr/>
        </p:nvSpPr>
        <p:spPr>
          <a:xfrm>
            <a:off x="5381625" y="1704340"/>
            <a:ext cx="1816100" cy="1188085"/>
          </a:xfrm>
          <a:prstGeom prst="rect">
            <a:avLst/>
          </a:prstGeom>
          <a:noFill/>
          <a:ln w="9525">
            <a:noFill/>
          </a:ln>
        </p:spPr>
        <p:txBody>
          <a:bodyPr>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en-US" altLang="zh-CN" sz="2200" b="1" dirty="0">
                <a:latin typeface="Arial" panose="020B0604020202020204" pitchFamily="34" charset="0"/>
                <a:ea typeface="宋体" panose="02010600030101010101" pitchFamily="2" charset="-122"/>
              </a:rPr>
              <a:t>2</a:t>
            </a:r>
            <a:r>
              <a:rPr lang="en-US" altLang="zh-CN" sz="2200" b="1" dirty="0" smtClean="0">
                <a:latin typeface="Arial" panose="020B0604020202020204" pitchFamily="34" charset="0"/>
                <a:ea typeface="宋体" panose="02010600030101010101" pitchFamily="2" charset="-122"/>
              </a:rPr>
              <a:t>.</a:t>
            </a:r>
            <a:r>
              <a:rPr lang="zh-CN" altLang="en-US" sz="2200" b="1" dirty="0" smtClean="0">
                <a:latin typeface="Arial" panose="020B0604020202020204" pitchFamily="34" charset="0"/>
                <a:ea typeface="宋体" panose="02010600030101010101" pitchFamily="2" charset="-122"/>
              </a:rPr>
              <a:t>第二学期开学一周内移交</a:t>
            </a:r>
            <a:endParaRPr lang="zh-CN" altLang="en-US" sz="1800" b="1" dirty="0">
              <a:latin typeface="Arial" panose="020B0604020202020204" pitchFamily="34" charset="0"/>
              <a:ea typeface="宋体" panose="02010600030101010101" pitchFamily="2" charset="-122"/>
            </a:endParaRPr>
          </a:p>
        </p:txBody>
      </p:sp>
      <p:sp>
        <p:nvSpPr>
          <p:cNvPr id="12" name="右箭头 11"/>
          <p:cNvSpPr/>
          <p:nvPr/>
        </p:nvSpPr>
        <p:spPr>
          <a:xfrm>
            <a:off x="5381625" y="2740025"/>
            <a:ext cx="1816100" cy="50482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Char char="•"/>
              <a:defRPr sz="3200">
                <a:solidFill>
                  <a:schemeClr val="tx1"/>
                </a:solidFill>
                <a:latin typeface="Calibri" panose="020F0502020204030204" pitchFamily="34" charset="0"/>
                <a:ea typeface="华文行楷" panose="02010800040101010101" pitchFamily="2" charset="-122"/>
              </a:defRPr>
            </a:lvl1pPr>
            <a:lvl2pPr>
              <a:spcBef>
                <a:spcPct val="20000"/>
              </a:spcBef>
              <a:buChar char="–"/>
              <a:defRPr sz="2800">
                <a:solidFill>
                  <a:schemeClr val="tx1"/>
                </a:solidFill>
                <a:latin typeface="Calibri" panose="020F0502020204030204" pitchFamily="34" charset="0"/>
                <a:ea typeface="华文行楷" panose="02010800040101010101" pitchFamily="2" charset="-122"/>
              </a:defRPr>
            </a:lvl2pPr>
            <a:lvl3pPr>
              <a:spcBef>
                <a:spcPct val="20000"/>
              </a:spcBef>
              <a:buChar char="•"/>
              <a:defRPr sz="2400">
                <a:solidFill>
                  <a:schemeClr val="tx1"/>
                </a:solidFill>
                <a:latin typeface="Calibri" panose="020F0502020204030204" pitchFamily="34" charset="0"/>
                <a:ea typeface="华文行楷" panose="02010800040101010101" pitchFamily="2" charset="-122"/>
              </a:defRPr>
            </a:lvl3pPr>
            <a:lvl4pPr>
              <a:spcBef>
                <a:spcPct val="20000"/>
              </a:spcBef>
              <a:buChar char="–"/>
              <a:defRPr sz="2000">
                <a:solidFill>
                  <a:schemeClr val="tx1"/>
                </a:solidFill>
                <a:latin typeface="Calibri" panose="020F0502020204030204" pitchFamily="34" charset="0"/>
                <a:ea typeface="华文行楷" panose="02010800040101010101" pitchFamily="2" charset="-122"/>
              </a:defRPr>
            </a:lvl4pPr>
            <a:lvl5pPr>
              <a:spcBef>
                <a:spcPct val="20000"/>
              </a:spcBef>
              <a:buChar char="»"/>
              <a:defRPr sz="2000">
                <a:solidFill>
                  <a:schemeClr val="tx1"/>
                </a:solidFill>
                <a:latin typeface="Calibri" panose="020F0502020204030204" pitchFamily="34" charset="0"/>
                <a:ea typeface="华文行楷" panose="02010800040101010101" pitchFamily="2" charset="-122"/>
              </a:defRPr>
            </a:lvl5pPr>
            <a:lvl6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6pPr>
            <a:lvl7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7pPr>
            <a:lvl8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8pPr>
            <a:lvl9pPr eaLnBrk="0" fontAlgn="base" hangingPunct="0">
              <a:spcBef>
                <a:spcPct val="20000"/>
              </a:spcBef>
              <a:spcAft>
                <a:spcPct val="0"/>
              </a:spcAft>
              <a:buChar char="»"/>
              <a:defRPr sz="2000">
                <a:solidFill>
                  <a:schemeClr val="tx1"/>
                </a:solidFill>
                <a:latin typeface="Calibri" panose="020F0502020204030204" pitchFamily="34" charset="0"/>
                <a:ea typeface="华文行楷" panose="0201080004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华文行楷" panose="02010800040101010101" pitchFamily="2" charset="-122"/>
              <a:cs typeface="+mn-cs"/>
            </a:endParaRPr>
          </a:p>
        </p:txBody>
      </p:sp>
      <p:sp>
        <p:nvSpPr>
          <p:cNvPr id="13" name="环形箭头 12"/>
          <p:cNvSpPr/>
          <p:nvPr/>
        </p:nvSpPr>
        <p:spPr>
          <a:xfrm flipH="1" flipV="1">
            <a:off x="5110163" y="2892425"/>
            <a:ext cx="2359025" cy="1800225"/>
          </a:xfrm>
          <a:prstGeom prst="circularArrow">
            <a:avLst>
              <a:gd name="adj1" fmla="val 12500"/>
              <a:gd name="adj2" fmla="val 1142319"/>
              <a:gd name="adj3" fmla="val 20457681"/>
              <a:gd name="adj4" fmla="val 10800000"/>
              <a:gd name="adj5" fmla="val 148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环形箭头 13"/>
          <p:cNvSpPr/>
          <p:nvPr/>
        </p:nvSpPr>
        <p:spPr>
          <a:xfrm flipH="1" flipV="1">
            <a:off x="1368425" y="2892425"/>
            <a:ext cx="2359025" cy="1800225"/>
          </a:xfrm>
          <a:prstGeom prst="circularArrow">
            <a:avLst>
              <a:gd name="adj1" fmla="val 12500"/>
              <a:gd name="adj2" fmla="val 1142319"/>
              <a:gd name="adj3" fmla="val 20457681"/>
              <a:gd name="adj4" fmla="val 10800000"/>
              <a:gd name="adj5" fmla="val 148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34" name="文本框 14"/>
          <p:cNvSpPr txBox="1"/>
          <p:nvPr/>
        </p:nvSpPr>
        <p:spPr>
          <a:xfrm>
            <a:off x="5459413" y="4545013"/>
            <a:ext cx="2214562" cy="7683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en-US" altLang="zh-CN" sz="2200" b="1" dirty="0">
                <a:latin typeface="Arial" panose="020B0604020202020204" pitchFamily="34" charset="0"/>
                <a:ea typeface="宋体" panose="02010600030101010101" pitchFamily="2" charset="-122"/>
              </a:rPr>
              <a:t>3.</a:t>
            </a:r>
            <a:r>
              <a:rPr lang="zh-CN" altLang="en-US" sz="2200" b="1" dirty="0">
                <a:latin typeface="Arial" panose="020B0604020202020204" pitchFamily="34" charset="0"/>
                <a:ea typeface="宋体" panose="02010600030101010101" pitchFamily="2" charset="-122"/>
              </a:rPr>
              <a:t>资料采集后，统一</a:t>
            </a:r>
            <a:r>
              <a:rPr lang="zh-CN" altLang="en-US" sz="2200" b="1" dirty="0" smtClean="0">
                <a:latin typeface="Arial" panose="020B0604020202020204" pitchFamily="34" charset="0"/>
                <a:ea typeface="宋体" panose="02010600030101010101" pitchFamily="2" charset="-122"/>
              </a:rPr>
              <a:t>归还户口簿</a:t>
            </a:r>
            <a:endParaRPr lang="zh-CN" altLang="en-US" sz="2200" b="1" dirty="0">
              <a:latin typeface="Arial" panose="020B0604020202020204" pitchFamily="34" charset="0"/>
              <a:ea typeface="宋体" panose="02010600030101010101" pitchFamily="2" charset="-122"/>
            </a:endParaRPr>
          </a:p>
        </p:txBody>
      </p:sp>
      <p:sp>
        <p:nvSpPr>
          <p:cNvPr id="9235" name="文本框 15"/>
          <p:cNvSpPr txBox="1"/>
          <p:nvPr/>
        </p:nvSpPr>
        <p:spPr>
          <a:xfrm>
            <a:off x="1566863" y="4579938"/>
            <a:ext cx="2214562" cy="4302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spcBef>
                <a:spcPct val="0"/>
              </a:spcBef>
              <a:buNone/>
            </a:pPr>
            <a:r>
              <a:rPr lang="en-US" altLang="zh-CN" sz="2200" b="1" dirty="0">
                <a:latin typeface="Arial" panose="020B0604020202020204" pitchFamily="34" charset="0"/>
                <a:ea typeface="宋体" panose="02010600030101010101" pitchFamily="2" charset="-122"/>
              </a:rPr>
              <a:t>4.</a:t>
            </a:r>
            <a:r>
              <a:rPr lang="zh-CN" altLang="en-US" sz="2200" b="1" dirty="0" smtClean="0">
                <a:latin typeface="Arial" panose="020B0604020202020204" pitchFamily="34" charset="0"/>
                <a:ea typeface="宋体" panose="02010600030101010101" pitchFamily="2" charset="-122"/>
              </a:rPr>
              <a:t>归还户口簿</a:t>
            </a:r>
            <a:endParaRPr lang="zh-CN" altLang="en-US" sz="2200" b="1" dirty="0">
              <a:latin typeface="Arial" panose="020B0604020202020204" pitchFamily="34" charset="0"/>
              <a:ea typeface="宋体" panose="02010600030101010101" pitchFamily="2" charset="-122"/>
            </a:endParaRPr>
          </a:p>
        </p:txBody>
      </p:sp>
      <p:sp>
        <p:nvSpPr>
          <p:cNvPr id="9236" name="文本框 2"/>
          <p:cNvSpPr txBox="1"/>
          <p:nvPr/>
        </p:nvSpPr>
        <p:spPr>
          <a:xfrm>
            <a:off x="61913" y="5761038"/>
            <a:ext cx="9040812"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2023</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年新生入户工作</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243" name="Rectangle 17"/>
          <p:cNvSpPr/>
          <p:nvPr/>
        </p:nvSpPr>
        <p:spPr>
          <a:xfrm>
            <a:off x="466725" y="2133600"/>
            <a:ext cx="8648700" cy="36766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zh-CN" altLang="en-US" sz="2400" b="1" dirty="0">
                <a:solidFill>
                  <a:srgbClr val="FF0000"/>
                </a:solidFill>
                <a:latin typeface="仿宋" panose="02010609060101010101" pitchFamily="49" charset="-122"/>
                <a:ea typeface="仿宋" panose="02010609060101010101" pitchFamily="49" charset="-122"/>
                <a:sym typeface="+mn-ea"/>
              </a:rPr>
              <a:t>人员安排：</a:t>
            </a:r>
            <a:endParaRPr lang="zh-CN" altLang="en-US" sz="2400" b="1" dirty="0">
              <a:solidFill>
                <a:srgbClr val="FF0000"/>
              </a:solidFill>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zh-CN" altLang="en-US" sz="2400" dirty="0">
                <a:latin typeface="仿宋" panose="02010609060101010101" pitchFamily="49" charset="-122"/>
                <a:ea typeface="仿宋" panose="02010609060101010101" pitchFamily="49" charset="-122"/>
                <a:sym typeface="+mn-ea"/>
              </a:rPr>
              <a:t>（</a:t>
            </a:r>
            <a:r>
              <a:rPr lang="en-US" altLang="zh-CN" sz="2400" dirty="0">
                <a:latin typeface="仿宋" panose="02010609060101010101" pitchFamily="49" charset="-122"/>
                <a:ea typeface="仿宋" panose="02010609060101010101" pitchFamily="49" charset="-122"/>
                <a:sym typeface="+mn-ea"/>
              </a:rPr>
              <a:t>1</a:t>
            </a:r>
            <a:r>
              <a:rPr lang="zh-CN" altLang="en-US" sz="2400" dirty="0">
                <a:latin typeface="仿宋" panose="02010609060101010101" pitchFamily="49" charset="-122"/>
                <a:ea typeface="仿宋" panose="02010609060101010101" pitchFamily="49" charset="-122"/>
                <a:sym typeface="+mn-ea"/>
              </a:rPr>
              <a:t>）各校（园)区保卫办均指派1名工作人员负责协调和培训；</a:t>
            </a:r>
            <a:endParaRPr lang="zh-CN" altLang="en-US" sz="2400"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400" dirty="0">
                <a:latin typeface="仿宋" panose="02010609060101010101" pitchFamily="49" charset="-122"/>
                <a:ea typeface="仿宋" panose="02010609060101010101" pitchFamily="49" charset="-122"/>
                <a:sym typeface="+mn-ea"/>
              </a:rPr>
              <a:t>（2）</a:t>
            </a:r>
            <a:r>
              <a:rPr lang="zh-CN" altLang="en-US" sz="2400" dirty="0">
                <a:latin typeface="仿宋" panose="02010609060101010101" pitchFamily="49" charset="-122"/>
                <a:ea typeface="仿宋" panose="02010609060101010101" pitchFamily="49" charset="-122"/>
                <a:sym typeface="+mn-ea"/>
              </a:rPr>
              <a:t>请各有关培养单位安排1名老师和1-2名学生负责新生户籍资料的收取与整理。</a:t>
            </a:r>
            <a:endParaRPr lang="zh-CN" altLang="en-US" sz="2400" dirty="0">
              <a:latin typeface="仿宋" panose="02010609060101010101" pitchFamily="49" charset="-122"/>
              <a:ea typeface="仿宋" panose="02010609060101010101" pitchFamily="49" charset="-122"/>
              <a:sym typeface="+mn-ea"/>
            </a:endParaRPr>
          </a:p>
          <a:p>
            <a:pPr marL="0" lvl="0" indent="0" eaLnBrk="1" hangingPunct="1">
              <a:lnSpc>
                <a:spcPct val="150000"/>
              </a:lnSpc>
              <a:spcBef>
                <a:spcPct val="0"/>
              </a:spcBef>
              <a:spcAft>
                <a:spcPts val="600"/>
              </a:spcAft>
              <a:buNone/>
            </a:pPr>
            <a:r>
              <a:rPr lang="en-US" altLang="zh-CN" sz="2400" b="1" dirty="0">
                <a:latin typeface="宋体" panose="02010600030101010101" pitchFamily="2" charset="-122"/>
                <a:ea typeface="宋体" panose="02010600030101010101" pitchFamily="2" charset="-122"/>
                <a:sym typeface="+mn-ea"/>
              </a:rPr>
              <a:t>  </a:t>
            </a:r>
            <a:r>
              <a:rPr lang="zh-CN" altLang="en-US" sz="2200" b="1" dirty="0">
                <a:latin typeface="宋体" panose="02010600030101010101" pitchFamily="2" charset="-122"/>
                <a:ea typeface="宋体" panose="02010600030101010101" pitchFamily="2" charset="-122"/>
                <a:sym typeface="+mn-ea"/>
              </a:rPr>
              <a:t>     </a:t>
            </a:r>
            <a:endParaRPr lang="zh-CN" altLang="en-US" sz="22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en-US" sz="2200" b="1" dirty="0">
                <a:latin typeface="宋体" panose="02010600030101010101" pitchFamily="2" charset="-122"/>
                <a:ea typeface="宋体" panose="02010600030101010101" pitchFamily="2" charset="-122"/>
                <a:sym typeface="+mn-ea"/>
              </a:rPr>
              <a:t>  </a:t>
            </a:r>
            <a:endParaRPr lang="zh-CN" altLang="en-US" sz="22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3250"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2023</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年新生入户工作</a:t>
            </a:r>
            <a:endPar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194" name="Rectangle 17"/>
          <p:cNvSpPr/>
          <p:nvPr/>
        </p:nvSpPr>
        <p:spPr>
          <a:xfrm>
            <a:off x="403225" y="1562100"/>
            <a:ext cx="8337550" cy="4261485"/>
          </a:xfrm>
          <a:prstGeom prst="rect">
            <a:avLst/>
          </a:prstGeom>
          <a:noFill/>
          <a:ln w="9525">
            <a:noFill/>
          </a:ln>
        </p:spPr>
        <p:txBody>
          <a:bodyPr>
            <a:spAutoFit/>
          </a:bodyPr>
          <a:lstStyle/>
          <a:p>
            <a:pPr marL="0" marR="0" lvl="0" indent="0" algn="l" defTabSz="914400" rtl="0" eaLnBrk="1" fontAlgn="base" latinLnBrk="0" hangingPunct="1">
              <a:lnSpc>
                <a:spcPct val="150000"/>
              </a:lnSpc>
              <a:spcBef>
                <a:spcPct val="0"/>
              </a:spcBef>
              <a:spcAft>
                <a:spcPts val="600"/>
              </a:spcAft>
              <a:buClrTx/>
              <a:buSzTx/>
              <a:buFontTx/>
              <a:buNone/>
              <a:defRPr/>
            </a:pPr>
            <a:r>
              <a:rPr kumimoji="0" lang="zh-CN" altLang="en-US" sz="2400" b="1" i="0" u="none" strike="noStrike" kern="1200" cap="none" spc="0" normalizeH="0" baseline="0" noProof="1">
                <a:ln>
                  <a:noFill/>
                </a:ln>
                <a:solidFill>
                  <a:srgbClr val="FF0000"/>
                </a:solidFill>
                <a:effectLst/>
                <a:uLnTx/>
                <a:uFillTx/>
                <a:latin typeface="仿宋" panose="02010609060101010101" pitchFamily="49" charset="-122"/>
                <a:ea typeface="仿宋" panose="02010609060101010101" pitchFamily="49" charset="-122"/>
                <a:cs typeface="+mn-cs"/>
                <a:sym typeface="+mn-ea"/>
              </a:rPr>
              <a:t>时间要求：</a:t>
            </a:r>
            <a:endParaRPr kumimoji="0" lang="zh-CN" altLang="en-US" sz="2000" b="1" i="0" u="none" strike="noStrike" kern="1200" cap="none" spc="0" normalizeH="0" baseline="0" noProof="1">
              <a:ln>
                <a:noFill/>
              </a:ln>
              <a:solidFill>
                <a:srgbClr val="FF0000"/>
              </a:solidFill>
              <a:effectLst/>
              <a:uLnTx/>
              <a:uFillTx/>
              <a:latin typeface="仿宋" panose="02010609060101010101" pitchFamily="49" charset="-122"/>
              <a:ea typeface="仿宋" panose="02010609060101010101" pitchFamily="49" charset="-122"/>
              <a:cs typeface="+mn-cs"/>
              <a:sym typeface="+mn-ea"/>
            </a:endParaRPr>
          </a:p>
          <a:p>
            <a:pPr lvl="0" eaLnBrk="1" hangingPunct="1">
              <a:lnSpc>
                <a:spcPct val="150000"/>
              </a:lnSpc>
              <a:spcAft>
                <a:spcPts val="600"/>
              </a:spcAft>
              <a:defRPr/>
            </a:pPr>
            <a:r>
              <a:rPr kumimoji="0" lang="zh-CN" altLang="en-US" sz="2000" b="1" i="0" u="none" strike="noStrike" kern="1200" cap="none" spc="0" normalizeH="0" baseline="0" noProof="1">
                <a:ln>
                  <a:noFill/>
                </a:ln>
                <a:solidFill>
                  <a:schemeClr val="tx1"/>
                </a:solidFill>
                <a:effectLst/>
                <a:uLnTx/>
                <a:uFillTx/>
                <a:latin typeface="宋体" panose="02010600030101010101" pitchFamily="2" charset="-122"/>
                <a:cs typeface="宋体" panose="02010600030101010101" pitchFamily="2" charset="-122"/>
                <a:sym typeface="+mn-ea"/>
              </a:rPr>
              <a:t>（</a:t>
            </a: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1）请各有关培养单位</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在</a:t>
            </a:r>
            <a:r>
              <a:rPr lang="zh-CN" altLang="en-US" sz="2000" b="1" spc="-100" noProof="1">
                <a:latin typeface="仿宋" panose="02010609060101010101" pitchFamily="49" charset="-122"/>
                <a:ea typeface="仿宋" panose="02010609060101010101" pitchFamily="49" charset="-122"/>
                <a:cs typeface="仿宋" panose="02010609060101010101" pitchFamily="49" charset="-122"/>
                <a:sym typeface="+mn-ea"/>
              </a:rPr>
              <a:t>第二学期开学</a:t>
            </a:r>
            <a:r>
              <a:rPr lang="zh-CN" altLang="en-US" sz="2000" b="1" spc="-100" noProof="1">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一周内</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收</a:t>
            </a: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齐户籍</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资料并</a:t>
            </a: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移交给所在校区保卫</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办；</a:t>
            </a:r>
            <a:endPar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base" latinLnBrk="0" hangingPunct="1">
              <a:lnSpc>
                <a:spcPct val="150000"/>
              </a:lnSpc>
              <a:spcBef>
                <a:spcPct val="0"/>
              </a:spcBef>
              <a:spcAft>
                <a:spcPts val="600"/>
              </a:spcAft>
              <a:buClrTx/>
              <a:buSzTx/>
              <a:buFontTx/>
              <a:buNone/>
              <a:defRPr/>
            </a:pP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en-US" altLang="zh-CN"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2</a:t>
            </a: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）保卫办争取</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在暑假前</a:t>
            </a:r>
            <a:r>
              <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完成信息采集，</a:t>
            </a:r>
            <a:r>
              <a:rPr kumimoji="0" lang="zh-CN" altLang="en-US" sz="2000" b="1" i="0" u="none" strike="noStrike" kern="1200" cap="none" spc="0" normalizeH="0" baseline="0" noProof="1" smtClean="0">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归还户口簿。</a:t>
            </a:r>
            <a:endPar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base" latinLnBrk="0" hangingPunct="1">
              <a:lnSpc>
                <a:spcPct val="150000"/>
              </a:lnSpc>
              <a:spcBef>
                <a:spcPct val="0"/>
              </a:spcBef>
              <a:spcAft>
                <a:spcPts val="600"/>
              </a:spcAft>
              <a:buClrTx/>
              <a:buSzTx/>
              <a:buFontTx/>
              <a:buNone/>
              <a:defRPr/>
            </a:pPr>
            <a:endParaRPr kumimoji="0" lang="en-US" altLang="zh-CN" sz="2000" b="1" i="0" u="none" strike="noStrike" kern="1200" cap="none" spc="0" normalizeH="0" baseline="0" noProof="1" smtClean="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base" latinLnBrk="0" hangingPunct="1">
              <a:lnSpc>
                <a:spcPct val="150000"/>
              </a:lnSpc>
              <a:spcBef>
                <a:spcPct val="0"/>
              </a:spcBef>
              <a:spcAft>
                <a:spcPts val="600"/>
              </a:spcAft>
              <a:buClrTx/>
              <a:buSzTx/>
              <a:buFontTx/>
              <a:buNone/>
              <a:defRPr/>
            </a:pPr>
            <a:r>
              <a:rPr kumimoji="0" lang="zh-CN" altLang="en-US" sz="2000" b="1" i="0" u="none" strike="noStrike" kern="1200" cap="none" spc="0" normalizeH="0" baseline="0" noProof="1" smtClean="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保卫</a:t>
            </a:r>
            <a:r>
              <a:rPr kumimoji="0" lang="zh-CN" altLang="en-US" sz="2000" b="1" i="0" u="none" strike="noStrike" kern="1200" cap="none" spc="0" normalizeH="0" baseline="0" noProof="1">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处录入户籍信息期间，学生如</a:t>
            </a:r>
            <a:r>
              <a:rPr kumimoji="0" lang="zh-CN" altLang="en-US" sz="2000" b="1" i="0" u="none" strike="noStrike" kern="1200" cap="none" spc="0" normalizeH="0" baseline="0" noProof="1" smtClean="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需户口簿，</a:t>
            </a:r>
            <a:r>
              <a:rPr kumimoji="0" lang="zh-CN" altLang="en-US" sz="2000" b="1" i="0" u="none" strike="noStrike" kern="1200" cap="none" spc="0" normalizeH="0" baseline="0" noProof="1">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请凭校园卡或学生证到各校区保卫部门换领。</a:t>
            </a:r>
            <a:endPar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base" latinLnBrk="0" hangingPunct="1">
              <a:lnSpc>
                <a:spcPct val="150000"/>
              </a:lnSpc>
              <a:spcBef>
                <a:spcPct val="0"/>
              </a:spcBef>
              <a:spcAft>
                <a:spcPts val="600"/>
              </a:spcAft>
              <a:buClrTx/>
              <a:buSzTx/>
              <a:buFontTx/>
              <a:buNone/>
              <a:defRPr/>
            </a:pPr>
            <a:endParaRPr kumimoji="0" lang="zh-CN" altLang="en-US" sz="2000" b="1" i="0" u="none" strike="noStrike" kern="1200" cap="none" spc="0" normalizeH="0" baseline="0" noProof="1">
              <a:ln>
                <a:noFill/>
              </a:ln>
              <a:solidFill>
                <a:schemeClr val="tx1"/>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5684838"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rPr>
              <a:t>户籍材料的收取</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291" name="Rectangle 17"/>
          <p:cNvSpPr/>
          <p:nvPr/>
        </p:nvSpPr>
        <p:spPr>
          <a:xfrm>
            <a:off x="403225" y="1514475"/>
            <a:ext cx="8337550" cy="49847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2400" b="1" dirty="0">
                <a:solidFill>
                  <a:srgbClr val="FF0000"/>
                </a:solidFill>
                <a:latin typeface="宋体" panose="02010600030101010101" pitchFamily="2" charset="-122"/>
                <a:ea typeface="宋体" panose="02010600030101010101" pitchFamily="2" charset="-122"/>
                <a:sym typeface="+mn-ea"/>
              </a:rPr>
              <a:t>1.</a:t>
            </a:r>
            <a:r>
              <a:rPr lang="zh-CN" altLang="en-US" sz="2400" b="1" dirty="0">
                <a:solidFill>
                  <a:srgbClr val="FF0000"/>
                </a:solidFill>
                <a:latin typeface="宋体" panose="02010600030101010101" pitchFamily="2" charset="-122"/>
                <a:ea typeface="宋体" panose="02010600030101010101" pitchFamily="2" charset="-122"/>
                <a:sym typeface="+mn-ea"/>
              </a:rPr>
              <a:t>本科生</a:t>
            </a:r>
            <a:endParaRPr lang="zh-CN" altLang="en-US" sz="2400" b="1" dirty="0">
              <a:solidFill>
                <a:srgbClr val="FF0000"/>
              </a:solidFill>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en-US" sz="2400" b="1" dirty="0">
                <a:solidFill>
                  <a:srgbClr val="FF0000"/>
                </a:solidFill>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华文行楷" panose="02010800040101010101" pitchFamily="2" charset="-122"/>
              </a:rPr>
              <a:t>（</a:t>
            </a:r>
            <a:r>
              <a:rPr lang="en-US" altLang="zh-CN" sz="2400" b="1" dirty="0">
                <a:latin typeface="宋体" panose="02010600030101010101" pitchFamily="2" charset="-122"/>
                <a:ea typeface="宋体" panose="02010600030101010101" pitchFamily="2" charset="-122"/>
                <a:sym typeface="华文行楷" panose="02010800040101010101" pitchFamily="2" charset="-122"/>
              </a:rPr>
              <a:t>1</a:t>
            </a:r>
            <a:r>
              <a:rPr lang="zh-CN" altLang="en-US" sz="2400" b="1" dirty="0">
                <a:latin typeface="宋体" panose="02010600030101010101" pitchFamily="2" charset="-122"/>
                <a:ea typeface="宋体" panose="02010600030101010101" pitchFamily="2" charset="-122"/>
                <a:sym typeface="华文行楷" panose="02010800040101010101" pitchFamily="2" charset="-122"/>
              </a:rPr>
              <a:t>）广东省内迁移</a:t>
            </a:r>
            <a:endParaRPr lang="zh-CN" altLang="en-US" sz="24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en-US" sz="2400" b="1" dirty="0">
                <a:latin typeface="宋体" panose="02010600030101010101" pitchFamily="2" charset="-122"/>
                <a:ea typeface="宋体" panose="02010600030101010101" pitchFamily="2" charset="-122"/>
                <a:sym typeface="华文行楷" panose="02010800040101010101" pitchFamily="2" charset="-122"/>
              </a:rPr>
              <a:t>    （</a:t>
            </a:r>
            <a:r>
              <a:rPr lang="en-US" altLang="zh-CN" sz="2400" b="1" dirty="0">
                <a:latin typeface="宋体" panose="02010600030101010101" pitchFamily="2" charset="-122"/>
                <a:ea typeface="宋体" panose="02010600030101010101" pitchFamily="2" charset="-122"/>
                <a:sym typeface="华文行楷" panose="02010800040101010101" pitchFamily="2" charset="-122"/>
              </a:rPr>
              <a:t>2</a:t>
            </a:r>
            <a:r>
              <a:rPr lang="zh-CN" altLang="en-US" sz="2400" b="1" dirty="0">
                <a:latin typeface="宋体" panose="02010600030101010101" pitchFamily="2" charset="-122"/>
                <a:ea typeface="宋体" panose="02010600030101010101" pitchFamily="2" charset="-122"/>
                <a:sym typeface="华文行楷" panose="02010800040101010101" pitchFamily="2" charset="-122"/>
              </a:rPr>
              <a:t>）广东省外迁移</a:t>
            </a:r>
            <a:endParaRPr lang="zh-CN" altLang="en-US" sz="24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en-US" altLang="zh-CN" sz="2400" b="1" dirty="0">
                <a:latin typeface="宋体" panose="02010600030101010101" pitchFamily="2" charset="-122"/>
                <a:ea typeface="宋体" panose="02010600030101010101" pitchFamily="2" charset="-122"/>
                <a:sym typeface="华文行楷" panose="02010800040101010101" pitchFamily="2" charset="-122"/>
              </a:rPr>
              <a:t>    </a:t>
            </a:r>
            <a:r>
              <a:rPr lang="zh-CN" altLang="en-US" sz="2400" b="1" dirty="0">
                <a:latin typeface="宋体" panose="02010600030101010101" pitchFamily="2" charset="-122"/>
                <a:ea typeface="宋体" panose="02010600030101010101" pitchFamily="2" charset="-122"/>
                <a:sym typeface="华文行楷" panose="02010800040101010101" pitchFamily="2" charset="-122"/>
              </a:rPr>
              <a:t>（</a:t>
            </a:r>
            <a:r>
              <a:rPr lang="en-US" altLang="zh-CN" sz="2400" b="1" dirty="0">
                <a:latin typeface="宋体" panose="02010600030101010101" pitchFamily="2" charset="-122"/>
                <a:ea typeface="宋体" panose="02010600030101010101" pitchFamily="2" charset="-122"/>
                <a:sym typeface="华文行楷" panose="02010800040101010101" pitchFamily="2" charset="-122"/>
              </a:rPr>
              <a:t>3</a:t>
            </a:r>
            <a:r>
              <a:rPr lang="zh-CN" altLang="en-US" sz="2400" b="1" dirty="0">
                <a:latin typeface="宋体" panose="02010600030101010101" pitchFamily="2" charset="-122"/>
                <a:ea typeface="宋体" panose="02010600030101010101" pitchFamily="2" charset="-122"/>
                <a:sym typeface="华文行楷" panose="02010800040101010101" pitchFamily="2" charset="-122"/>
              </a:rPr>
              <a:t>）校内升学</a:t>
            </a:r>
            <a:endParaRPr lang="zh-CN" altLang="en-US"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en-US" altLang="zh-CN" sz="2400" b="1" dirty="0">
                <a:solidFill>
                  <a:srgbClr val="FF0000"/>
                </a:solidFill>
                <a:latin typeface="宋体" panose="02010600030101010101" pitchFamily="2" charset="-122"/>
                <a:ea typeface="宋体" panose="02010600030101010101" pitchFamily="2" charset="-122"/>
                <a:sym typeface="+mn-ea"/>
              </a:rPr>
              <a:t>2.</a:t>
            </a:r>
            <a:r>
              <a:rPr lang="zh-CN" altLang="en-US" sz="2400" b="1" dirty="0">
                <a:solidFill>
                  <a:srgbClr val="FF0000"/>
                </a:solidFill>
                <a:latin typeface="宋体" panose="02010600030101010101" pitchFamily="2" charset="-122"/>
                <a:ea typeface="宋体" panose="02010600030101010101" pitchFamily="2" charset="-122"/>
                <a:sym typeface="+mn-ea"/>
              </a:rPr>
              <a:t>研究生</a:t>
            </a:r>
            <a:br>
              <a:rPr lang="zh-CN" altLang="en-US" sz="2400" b="1" dirty="0">
                <a:solidFill>
                  <a:srgbClr val="FF0000"/>
                </a:solidFill>
                <a:latin typeface="宋体" panose="02010600030101010101" pitchFamily="2" charset="-122"/>
                <a:ea typeface="宋体" panose="02010600030101010101" pitchFamily="2" charset="-122"/>
                <a:sym typeface="+mn-ea"/>
              </a:rPr>
            </a:br>
            <a:r>
              <a:rPr lang="zh-CN" altLang="en-US" sz="2400" b="1" dirty="0">
                <a:solidFill>
                  <a:srgbClr val="FF0000"/>
                </a:solidFill>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sym typeface="华文行楷" panose="02010800040101010101" pitchFamily="2" charset="-122"/>
              </a:rPr>
              <a:t>广东</a:t>
            </a:r>
            <a:r>
              <a:rPr lang="zh-CN" altLang="en-US" sz="2400" b="1" dirty="0">
                <a:latin typeface="宋体" panose="02010600030101010101" pitchFamily="2" charset="-122"/>
                <a:ea typeface="宋体" panose="02010600030101010101" pitchFamily="2" charset="-122"/>
                <a:sym typeface="+mn-ea"/>
              </a:rPr>
              <a:t>省内迁移</a:t>
            </a:r>
            <a:endParaRPr lang="zh-CN" altLang="en-US"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en-US" sz="2400" b="1" dirty="0">
                <a:latin typeface="宋体" panose="02010600030101010101" pitchFamily="2" charset="-122"/>
                <a:ea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sym typeface="+mn-ea"/>
              </a:rPr>
              <a:t>）</a:t>
            </a:r>
            <a:r>
              <a:rPr lang="zh-CN" altLang="en-US" sz="2400" b="1" dirty="0">
                <a:latin typeface="宋体" panose="02010600030101010101" pitchFamily="2" charset="-122"/>
                <a:ea typeface="宋体" panose="02010600030101010101" pitchFamily="2" charset="-122"/>
                <a:sym typeface="华文行楷" panose="02010800040101010101" pitchFamily="2" charset="-122"/>
              </a:rPr>
              <a:t>广东省外迁移</a:t>
            </a:r>
            <a:endParaRPr lang="zh-CN" altLang="en-US"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en-US" sz="2400" b="1" dirty="0">
                <a:latin typeface="宋体" panose="02010600030101010101" pitchFamily="2" charset="-122"/>
                <a:ea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sym typeface="华文行楷" panose="020108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7993063"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户籍所需材料</a:t>
            </a: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本科生（广东省内迁移）</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315" name="Rectangle 17"/>
          <p:cNvSpPr/>
          <p:nvPr/>
        </p:nvSpPr>
        <p:spPr>
          <a:xfrm>
            <a:off x="403225" y="1514475"/>
            <a:ext cx="8337550" cy="373824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2400" b="1" dirty="0">
                <a:solidFill>
                  <a:srgbClr val="FF0000"/>
                </a:solidFill>
                <a:latin typeface="宋体" panose="02010600030101010101" pitchFamily="2" charset="-122"/>
                <a:ea typeface="宋体" panose="02010600030101010101" pitchFamily="2" charset="-122"/>
                <a:sym typeface="+mn-ea"/>
              </a:rPr>
              <a:t> </a:t>
            </a:r>
            <a:r>
              <a:rPr lang="zh-CN" altLang="zh-CN" sz="2400" b="1" dirty="0">
                <a:latin typeface="宋体" panose="02010600030101010101" pitchFamily="2" charset="-122"/>
                <a:ea typeface="宋体" panose="02010600030101010101" pitchFamily="2" charset="-122"/>
                <a:sym typeface="+mn-ea"/>
              </a:rPr>
              <a:t>按以下顺序整理</a:t>
            </a:r>
            <a:r>
              <a:rPr lang="en-US" altLang="en-US" sz="2400" b="1" dirty="0">
                <a:solidFill>
                  <a:srgbClr val="FF0000"/>
                </a:solidFill>
                <a:latin typeface="Arial" panose="020B0604020202020204" pitchFamily="34" charset="0"/>
                <a:ea typeface="宋体" panose="02010600030101010101" pitchFamily="2" charset="-122"/>
                <a:sym typeface="+mn-ea"/>
              </a:rPr>
              <a:t>装订</a:t>
            </a:r>
            <a:r>
              <a:rPr lang="zh-CN" altLang="zh-CN" sz="2400" b="1" dirty="0">
                <a:latin typeface="宋体" panose="02010600030101010101" pitchFamily="2" charset="-122"/>
                <a:ea typeface="宋体" panose="02010600030101010101" pitchFamily="2" charset="-122"/>
                <a:sym typeface="+mn-ea"/>
              </a:rPr>
              <a:t>入户资料（复印均用</a:t>
            </a:r>
            <a:r>
              <a:rPr lang="en-US" altLang="zh-CN" sz="2400" b="1" dirty="0">
                <a:latin typeface="宋体" panose="02010600030101010101" pitchFamily="2" charset="-122"/>
                <a:ea typeface="宋体" panose="02010600030101010101" pitchFamily="2" charset="-122"/>
                <a:sym typeface="+mn-ea"/>
              </a:rPr>
              <a:t>A4</a:t>
            </a:r>
            <a:r>
              <a:rPr lang="zh-CN" altLang="en-US" sz="2400" b="1" dirty="0">
                <a:latin typeface="宋体" panose="02010600030101010101" pitchFamily="2" charset="-122"/>
                <a:ea typeface="宋体" panose="02010600030101010101" pitchFamily="2" charset="-122"/>
                <a:sym typeface="+mn-ea"/>
              </a:rPr>
              <a:t>纸</a:t>
            </a:r>
            <a:r>
              <a:rPr lang="zh-CN" altLang="zh-CN" sz="2400" b="1" dirty="0">
                <a:latin typeface="宋体" panose="02010600030101010101" pitchFamily="2" charset="-122"/>
                <a:ea typeface="宋体" panose="02010600030101010101" pitchFamily="2" charset="-122"/>
                <a:sym typeface="+mn-ea"/>
              </a:rPr>
              <a:t>）：</a:t>
            </a:r>
            <a:endParaRPr lang="zh-CN" altLang="zh-CN" sz="24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20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省内和省外迁移资料分开整理。</a:t>
            </a:r>
            <a:endParaRPr lang="zh-CN" altLang="zh-CN" sz="2000" b="1" dirty="0">
              <a:solidFill>
                <a:srgbClr val="FF0000"/>
              </a:solidFill>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mn-ea"/>
              </a:rPr>
              <a:t>①户口本</a:t>
            </a:r>
            <a:r>
              <a:rPr lang="zh-CN" altLang="zh-CN" sz="1600" b="1" dirty="0" smtClean="0">
                <a:latin typeface="宋体" panose="02010600030101010101" pitchFamily="2" charset="-122"/>
                <a:ea typeface="宋体" panose="02010600030101010101" pitchFamily="2" charset="-122"/>
                <a:sym typeface="+mn-ea"/>
              </a:rPr>
              <a:t>原件、首页和个人页复印件（</a:t>
            </a:r>
            <a:r>
              <a:rPr lang="zh-CN" altLang="zh-CN" sz="1600" b="1" dirty="0">
                <a:latin typeface="宋体" panose="02010600030101010101" pitchFamily="2" charset="-122"/>
                <a:ea typeface="宋体" panose="02010600030101010101" pitchFamily="2" charset="-122"/>
                <a:sym typeface="+mn-ea"/>
              </a:rPr>
              <a:t>或《户口迁移证》</a:t>
            </a:r>
            <a:r>
              <a:rPr lang="zh-CN" altLang="zh-CN" sz="1600" b="1" dirty="0" smtClean="0">
                <a:latin typeface="宋体" panose="02010600030101010101" pitchFamily="2" charset="-122"/>
                <a:ea typeface="宋体" panose="02010600030101010101" pitchFamily="2" charset="-122"/>
                <a:sym typeface="+mn-ea"/>
              </a:rPr>
              <a:t>原件）1份； </a:t>
            </a:r>
            <a:endParaRPr lang="zh-CN" altLang="zh-CN" sz="16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mn-ea"/>
              </a:rPr>
              <a:t>②《录取通知书》复印件1份(在复印件上注明联系方式、身高和血型，血型不清楚的写“血型不详)；</a:t>
            </a:r>
            <a:endParaRPr lang="zh-CN" altLang="zh-CN" sz="16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mn-ea"/>
              </a:rPr>
              <a:t>③</a:t>
            </a:r>
            <a:r>
              <a:rPr lang="zh-CN" altLang="zh-CN" sz="1600" b="1" dirty="0" smtClean="0">
                <a:latin typeface="宋体" panose="02010600030101010101" pitchFamily="2" charset="-122"/>
                <a:ea typeface="宋体" panose="02010600030101010101" pitchFamily="2" charset="-122"/>
                <a:sym typeface="+mn-ea"/>
              </a:rPr>
              <a:t>身份复印件1</a:t>
            </a:r>
            <a:r>
              <a:rPr lang="zh-CN" altLang="zh-CN" sz="1600" b="1" dirty="0">
                <a:latin typeface="宋体" panose="02010600030101010101" pitchFamily="2" charset="-122"/>
                <a:ea typeface="宋体" panose="02010600030101010101" pitchFamily="2" charset="-122"/>
                <a:sym typeface="+mn-ea"/>
              </a:rPr>
              <a:t>份（正反面复印在同</a:t>
            </a:r>
            <a:r>
              <a:rPr lang="zh-CN" altLang="zh-CN" sz="1600" b="1" dirty="0" smtClean="0">
                <a:latin typeface="宋体" panose="02010600030101010101" pitchFamily="2" charset="-122"/>
                <a:ea typeface="宋体" panose="02010600030101010101" pitchFamily="2" charset="-122"/>
                <a:sym typeface="+mn-ea"/>
              </a:rPr>
              <a:t>一面</a:t>
            </a:r>
            <a:r>
              <a:rPr lang="zh-CN" altLang="en-US" sz="1600" b="1" dirty="0" smtClean="0">
                <a:latin typeface="宋体" panose="02010600030101010101" pitchFamily="2" charset="-122"/>
                <a:ea typeface="宋体" panose="02010600030101010101" pitchFamily="2" charset="-122"/>
                <a:sym typeface="+mn-ea"/>
              </a:rPr>
              <a:t>，无需提供身份证原件）</a:t>
            </a:r>
            <a:r>
              <a:rPr lang="zh-CN" altLang="zh-CN" sz="1600" b="1" dirty="0" smtClean="0">
                <a:latin typeface="宋体" panose="02010600030101010101" pitchFamily="2" charset="-122"/>
                <a:ea typeface="宋体" panose="02010600030101010101" pitchFamily="2" charset="-122"/>
                <a:sym typeface="+mn-ea"/>
              </a:rPr>
              <a:t>；</a:t>
            </a:r>
            <a:endParaRPr lang="zh-CN" altLang="zh-CN" sz="16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r>
              <a:rPr lang="zh-CN" altLang="zh-CN" sz="1600" b="1" dirty="0" smtClean="0">
                <a:latin typeface="宋体" panose="02010600030101010101" pitchFamily="2" charset="-122"/>
                <a:ea typeface="宋体" panose="02010600030101010101" pitchFamily="2" charset="-122"/>
                <a:sym typeface="+mn-ea"/>
              </a:rPr>
              <a:t>④</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广东</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深圳</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居民身份证数字相片采集回执</a:t>
            </a:r>
            <a:r>
              <a:rPr lang="en-US"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1</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份</a:t>
            </a:r>
            <a:r>
              <a:rPr lang="zh-CN" altLang="zh-CN" sz="1600" b="1" dirty="0" smtClean="0">
                <a:latin typeface="宋体" panose="02010600030101010101" pitchFamily="2" charset="-122"/>
                <a:ea typeface="宋体" panose="02010600030101010101" pitchFamily="2" charset="-122"/>
                <a:sym typeface="+mn-ea"/>
              </a:rPr>
              <a:t>；</a:t>
            </a:r>
            <a:endParaRPr lang="zh-CN" altLang="zh-CN" sz="1600" b="1" dirty="0">
              <a:latin typeface="宋体" panose="02010600030101010101" pitchFamily="2" charset="-122"/>
              <a:ea typeface="宋体" panose="02010600030101010101" pitchFamily="2" charset="-122"/>
              <a:sym typeface="+mn-ea"/>
            </a:endParaRPr>
          </a:p>
          <a:p>
            <a:pPr marL="0" lvl="0" indent="0" eaLnBrk="1" hangingPunct="1">
              <a:lnSpc>
                <a:spcPct val="150000"/>
              </a:lnSpc>
              <a:spcBef>
                <a:spcPct val="0"/>
              </a:spcBef>
              <a:spcAft>
                <a:spcPts val="600"/>
              </a:spcAft>
              <a:buNone/>
            </a:pPr>
            <a:endParaRPr lang="zh-CN" altLang="zh-CN" sz="1400" b="1" dirty="0">
              <a:latin typeface="宋体" panose="02010600030101010101" pitchFamily="2" charset="-122"/>
              <a:ea typeface="宋体" panose="02010600030101010101" pitchFamily="2"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12" y="746125"/>
            <a:ext cx="8047038" cy="742950"/>
          </a:xfrm>
          <a:prstGeom prst="rect">
            <a:avLst/>
          </a:prstGeom>
          <a:solidFill>
            <a:srgbClr val="0066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户籍所需材料</a:t>
            </a:r>
            <a:r>
              <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本科生（广东省外迁移）</a:t>
            </a:r>
            <a:endParaRPr kumimoji="0" lang="en-US" altLang="zh-CN" sz="3200" b="0" i="0" u="none" strike="noStrike" kern="120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339" name="Rectangle 17"/>
          <p:cNvSpPr/>
          <p:nvPr/>
        </p:nvSpPr>
        <p:spPr>
          <a:xfrm>
            <a:off x="403225" y="1514475"/>
            <a:ext cx="8337550" cy="47999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spcAft>
                <a:spcPts val="600"/>
              </a:spcAft>
              <a:buNone/>
            </a:pPr>
            <a:r>
              <a:rPr lang="en-US" altLang="zh-CN" sz="24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 </a:t>
            </a:r>
            <a:r>
              <a:rPr lang="zh-CN" altLang="zh-CN" sz="2400" b="1" dirty="0">
                <a:latin typeface="宋体" panose="02010600030101010101" pitchFamily="2" charset="-122"/>
                <a:ea typeface="宋体" panose="02010600030101010101" pitchFamily="2" charset="-122"/>
                <a:sym typeface="华文行楷" panose="02010800040101010101" pitchFamily="2" charset="-122"/>
              </a:rPr>
              <a:t>按以下顺序整理</a:t>
            </a:r>
            <a:r>
              <a:rPr lang="en-US" altLang="en-US" sz="2400" b="1" dirty="0">
                <a:solidFill>
                  <a:srgbClr val="FF0000"/>
                </a:solidFill>
                <a:latin typeface="Arial" panose="020B0604020202020204" pitchFamily="34" charset="0"/>
                <a:ea typeface="宋体" panose="02010600030101010101" pitchFamily="2" charset="-122"/>
              </a:rPr>
              <a:t>装订</a:t>
            </a:r>
            <a:r>
              <a:rPr lang="zh-CN" altLang="zh-CN" sz="2400" b="1" dirty="0">
                <a:latin typeface="宋体" panose="02010600030101010101" pitchFamily="2" charset="-122"/>
                <a:ea typeface="宋体" panose="02010600030101010101" pitchFamily="2" charset="-122"/>
                <a:sym typeface="华文行楷" panose="02010800040101010101" pitchFamily="2" charset="-122"/>
              </a:rPr>
              <a:t>入户资料（</a:t>
            </a:r>
            <a:r>
              <a:rPr lang="zh-CN" altLang="zh-CN" sz="2400" b="1" dirty="0">
                <a:latin typeface="宋体" panose="02010600030101010101" pitchFamily="2" charset="-122"/>
                <a:ea typeface="宋体" panose="02010600030101010101" pitchFamily="2" charset="-122"/>
                <a:sym typeface="+mn-ea"/>
              </a:rPr>
              <a:t>复印均用</a:t>
            </a:r>
            <a:r>
              <a:rPr lang="en-US" altLang="zh-CN" sz="2400" b="1" dirty="0">
                <a:latin typeface="宋体" panose="02010600030101010101" pitchFamily="2" charset="-122"/>
                <a:ea typeface="宋体" panose="02010600030101010101" pitchFamily="2" charset="-122"/>
                <a:sym typeface="+mn-ea"/>
              </a:rPr>
              <a:t>A4</a:t>
            </a:r>
            <a:r>
              <a:rPr lang="zh-CN" altLang="en-US" sz="2400" b="1" dirty="0">
                <a:latin typeface="宋体" panose="02010600030101010101" pitchFamily="2" charset="-122"/>
                <a:ea typeface="宋体" panose="02010600030101010101" pitchFamily="2" charset="-122"/>
                <a:sym typeface="+mn-ea"/>
              </a:rPr>
              <a:t>纸</a:t>
            </a:r>
            <a:r>
              <a:rPr lang="zh-CN" altLang="zh-CN" sz="2400" b="1" dirty="0">
                <a:latin typeface="宋体" panose="02010600030101010101" pitchFamily="2" charset="-122"/>
                <a:ea typeface="宋体" panose="02010600030101010101" pitchFamily="2" charset="-122"/>
                <a:sym typeface="华文行楷" panose="02010800040101010101" pitchFamily="2" charset="-122"/>
              </a:rPr>
              <a:t>）：</a:t>
            </a:r>
            <a:endParaRPr lang="zh-CN" altLang="zh-CN" sz="24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①《户口迁移证》</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原件1份；</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②《录取通知书》复印件1份(在复印件上注明联系方式、身高和血型，血型不清楚的写</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“血型不详”)</a:t>
            </a:r>
            <a:r>
              <a:rPr lang="zh-CN" altLang="zh-CN" sz="1600" b="1" dirty="0">
                <a:latin typeface="宋体" panose="02010600030101010101" pitchFamily="2" charset="-122"/>
                <a:ea typeface="宋体" panose="02010600030101010101" pitchFamily="2" charset="-122"/>
                <a:sym typeface="华文行楷" panose="02010800040101010101" pitchFamily="2" charset="-122"/>
              </a:rPr>
              <a:t>；</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a:latin typeface="宋体" panose="02010600030101010101" pitchFamily="2" charset="-122"/>
                <a:ea typeface="宋体" panose="02010600030101010101" pitchFamily="2" charset="-122"/>
                <a:sym typeface="华文行楷" panose="02010800040101010101" pitchFamily="2" charset="-122"/>
              </a:rPr>
              <a:t>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身份证复印件1</a:t>
            </a:r>
            <a:r>
              <a:rPr lang="zh-CN" altLang="zh-CN" sz="1600" b="1" dirty="0">
                <a:latin typeface="宋体" panose="02010600030101010101" pitchFamily="2" charset="-122"/>
                <a:ea typeface="宋体" panose="02010600030101010101" pitchFamily="2" charset="-122"/>
                <a:sym typeface="华文行楷" panose="02010800040101010101" pitchFamily="2" charset="-122"/>
              </a:rPr>
              <a:t>份（正反面复印在同一面</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smtClean="0">
                <a:latin typeface="宋体" panose="02010600030101010101" pitchFamily="2" charset="-122"/>
                <a:ea typeface="宋体" panose="02010600030101010101" pitchFamily="2" charset="-122"/>
                <a:sym typeface="华文行楷" panose="02010800040101010101" pitchFamily="2" charset="-122"/>
              </a:rPr>
              <a:t>无需提供身份证原件）；</a:t>
            </a:r>
            <a:endParaRPr lang="en-US" altLang="zh-CN" sz="1600" b="1" dirty="0" smtClean="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zh-CN" sz="1600" b="1" dirty="0" smtClean="0">
                <a:latin typeface="宋体" panose="02010600030101010101" pitchFamily="2" charset="-122"/>
                <a:ea typeface="宋体" panose="02010600030101010101" pitchFamily="2" charset="-122"/>
                <a:sym typeface="+mn-ea"/>
              </a:rPr>
              <a:t>④</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广东</a:t>
            </a:r>
            <a:r>
              <a:rPr lang="zh-CN"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深圳</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居民身份证数字相片采集回执</a:t>
            </a:r>
            <a:r>
              <a:rPr lang="en-US" altLang="zh-CN"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1</a:t>
            </a:r>
            <a:r>
              <a:rPr lang="zh-CN" altLang="en-US" sz="1600" b="1" dirty="0">
                <a:solidFill>
                  <a:srgbClr val="FF0000"/>
                </a:solidFill>
                <a:latin typeface="宋体" panose="02010600030101010101" pitchFamily="2" charset="-122"/>
                <a:ea typeface="宋体" panose="02010600030101010101" pitchFamily="2" charset="-122"/>
                <a:sym typeface="华文行楷" panose="02010800040101010101" pitchFamily="2" charset="-122"/>
              </a:rPr>
              <a:t>份</a:t>
            </a:r>
            <a:r>
              <a:rPr lang="zh-CN" altLang="zh-CN" sz="1600" b="1" dirty="0" smtClean="0">
                <a:latin typeface="宋体" panose="02010600030101010101" pitchFamily="2" charset="-122"/>
                <a:ea typeface="宋体" panose="02010600030101010101" pitchFamily="2" charset="-122"/>
                <a:sym typeface="华文行楷" panose="02010800040101010101" pitchFamily="2" charset="-122"/>
              </a:rPr>
              <a:t>。</a:t>
            </a:r>
            <a:endParaRPr lang="en-US" altLang="zh-CN" sz="1600" b="1" dirty="0" smtClean="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endParaRPr lang="en-US" altLang="zh-CN" sz="1600" b="1" dirty="0" smtClean="0">
              <a:latin typeface="宋体" panose="02010600030101010101" pitchFamily="2" charset="-122"/>
              <a:ea typeface="宋体" panose="02010600030101010101" pitchFamily="2" charset="-122"/>
              <a:sym typeface="华文行楷" panose="02010800040101010101" pitchFamily="2" charset="-122"/>
            </a:endParaRPr>
          </a:p>
          <a:p>
            <a:pPr marL="0" lvl="0" indent="0" eaLnBrk="1" hangingPunct="1">
              <a:lnSpc>
                <a:spcPct val="150000"/>
              </a:lnSpc>
              <a:spcBef>
                <a:spcPct val="0"/>
              </a:spcBef>
              <a:spcAft>
                <a:spcPts val="600"/>
              </a:spcAft>
              <a:buNone/>
            </a:pPr>
            <a:r>
              <a:rPr lang="zh-CN" altLang="en-US" sz="1600" b="1" dirty="0" smtClean="0">
                <a:latin typeface="宋体" panose="02010600030101010101" pitchFamily="2" charset="-122"/>
                <a:ea typeface="宋体" panose="02010600030101010101" pitchFamily="2" charset="-122"/>
                <a:sym typeface="华文行楷" panose="02010800040101010101" pitchFamily="2" charset="-122"/>
              </a:rPr>
              <a:t>原籍</a:t>
            </a:r>
            <a:r>
              <a:rPr lang="zh-CN" altLang="en-US" sz="1600" b="1" dirty="0">
                <a:latin typeface="宋体" panose="02010600030101010101" pitchFamily="2" charset="-122"/>
                <a:ea typeface="宋体" panose="02010600030101010101" pitchFamily="2" charset="-122"/>
                <a:sym typeface="华文行楷" panose="02010800040101010101" pitchFamily="2" charset="-122"/>
              </a:rPr>
              <a:t>为海南省、福建省、广西壮族自治区等省份的新生，满足拟落户校区（园）一站式迁移要求的迁移户口者对照各校区（园）广东省内迁移无法办理</a:t>
            </a:r>
            <a:r>
              <a:rPr lang="en-US" altLang="zh-CN" sz="1600" b="1" dirty="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户口迁移证</a:t>
            </a:r>
            <a:r>
              <a:rPr lang="en-US" altLang="zh-CN" sz="1600" b="1" dirty="0">
                <a:latin typeface="宋体" panose="02010600030101010101" pitchFamily="2" charset="-122"/>
                <a:ea typeface="宋体" panose="02010600030101010101" pitchFamily="2" charset="-122"/>
                <a:sym typeface="华文行楷" panose="02010800040101010101" pitchFamily="2" charset="-122"/>
              </a:rPr>
              <a:t>》</a:t>
            </a:r>
            <a:r>
              <a:rPr lang="zh-CN" altLang="en-US" sz="1600" b="1" dirty="0">
                <a:latin typeface="宋体" panose="02010600030101010101" pitchFamily="2" charset="-122"/>
                <a:ea typeface="宋体" panose="02010600030101010101" pitchFamily="2" charset="-122"/>
                <a:sym typeface="华文行楷" panose="02010800040101010101" pitchFamily="2" charset="-122"/>
              </a:rPr>
              <a:t>的情形，准备相应材料（具体材料以各校区（园）辖区公安机关要求为准，请提前致电各校区（园）保卫办确认）。</a:t>
            </a:r>
            <a:endParaRPr lang="zh-CN" altLang="zh-CN" sz="1600" b="1" dirty="0">
              <a:latin typeface="宋体" panose="02010600030101010101" pitchFamily="2" charset="-122"/>
              <a:ea typeface="宋体" panose="02010600030101010101" pitchFamily="2" charset="-122"/>
              <a:sym typeface="华文行楷" panose="02010800040101010101" pitchFamily="2" charset="-122"/>
            </a:endParaRPr>
          </a:p>
        </p:txBody>
      </p:sp>
    </p:spTree>
  </p:cSld>
  <p:clrMapOvr>
    <a:masterClrMapping/>
  </p:clrMapOvr>
</p:sld>
</file>

<file path=ppt/tags/tag1.xml><?xml version="1.0" encoding="utf-8"?>
<p:tagLst xmlns:p="http://schemas.openxmlformats.org/presentationml/2006/main">
  <p:tag name="COMMONDATA" val="eyJoZGlkIjoiNzU0YWI3N2M5Y2RkNTM4Yjk1MDhlYmE4Y2FiZDI0ZWYifQ=="/>
  <p:tag name="KSO_WPP_MARK_KEY" val="cdc25fd1-c354-496e-875e-7137f1068abf"/>
  <p:tag name="commondata" val="eyJoZGlkIjoiMTZmM2ZhNjRhNzBkM2RlNTcxODA1NDk4NjQzNGJiYTE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行云流水">
      <a:majorFont>
        <a:latin typeface="Cambria"/>
        <a:ea typeface=""/>
        <a:cs typeface=""/>
        <a:font script="Jpan" typeface="ＭＳ Ｐゴシック"/>
        <a:font script="Hang" typeface="맑은 고딕"/>
        <a:font script="Hans" typeface="华文行楷"/>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明朝"/>
        <a:font script="Hang" typeface="HY견명조"/>
        <a:font script="Hans" typeface="华文行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0</TotalTime>
  <Words>3227</Words>
  <Application>WPS 演示</Application>
  <PresentationFormat>全屏显示(4:3)</PresentationFormat>
  <Paragraphs>188</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22</vt:i4>
      </vt:variant>
    </vt:vector>
  </HeadingPairs>
  <TitlesOfParts>
    <vt:vector size="37" baseType="lpstr">
      <vt:lpstr>Arial</vt:lpstr>
      <vt:lpstr>宋体</vt:lpstr>
      <vt:lpstr>Wingdings</vt:lpstr>
      <vt:lpstr>Cambria</vt:lpstr>
      <vt:lpstr>华文行楷</vt:lpstr>
      <vt:lpstr>华文中宋</vt:lpstr>
      <vt:lpstr>仿宋</vt:lpstr>
      <vt:lpstr>Calibri</vt:lpstr>
      <vt:lpstr>微软雅黑</vt:lpstr>
      <vt:lpstr>Arial Unicode MS</vt:lpstr>
      <vt:lpstr>仿宋_GB2312</vt:lpstr>
      <vt:lpstr>幼圆</vt:lpstr>
      <vt:lpstr>默认设计模板</vt:lpstr>
      <vt:lpstr>1_默认设计模板</vt:lpstr>
      <vt:lpstr>2_默认设计模板</vt:lpstr>
      <vt:lpstr>2023年新生户籍迎新工作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mw</cp:lastModifiedBy>
  <cp:revision>360</cp:revision>
  <dcterms:created xsi:type="dcterms:W3CDTF">2015-06-05T01:35:00Z</dcterms:created>
  <dcterms:modified xsi:type="dcterms:W3CDTF">2024-01-29T08:17:02Z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A1B99E37363244E0BC64EE22AA546826_12</vt:lpwstr>
  </property>
</Properties>
</file>